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4" r:id="rId4"/>
    <p:sldId id="265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9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1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3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1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7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5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7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8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9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4FBD8-7F05-8B45-83E5-2EEA1FAD66C5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7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ocumenta.org.mx" TargetMode="External"/><Relationship Id="rId3" Type="http://schemas.openxmlformats.org/officeDocument/2006/relationships/hyperlink" Target="http://www.disabilitystudiesnalsar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society advocacy </a:t>
            </a:r>
            <a:r>
              <a:rPr lang="mr-IN" dirty="0" smtClean="0"/>
              <a:t>–</a:t>
            </a:r>
            <a:r>
              <a:rPr lang="en-US" dirty="0" smtClean="0"/>
              <a:t> elements and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Tina Minkowitz</a:t>
            </a:r>
          </a:p>
          <a:p>
            <a:r>
              <a:rPr lang="en-US" dirty="0" smtClean="0"/>
              <a:t>CRPD </a:t>
            </a:r>
            <a:r>
              <a:rPr lang="en-US" dirty="0" smtClean="0"/>
              <a:t>fall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</a:p>
          <a:p>
            <a:r>
              <a:rPr lang="de-DE" dirty="0" smtClean="0"/>
              <a:t>©2017</a:t>
            </a:r>
            <a:endParaRPr lang="en-US" dirty="0" smtClean="0"/>
          </a:p>
        </p:txBody>
      </p:sp>
      <p:pic>
        <p:nvPicPr>
          <p:cNvPr id="4" name="Picture 3" descr="CHRUSP logo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1" y="5199810"/>
            <a:ext cx="1775763" cy="165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1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CHRUSP program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 areas of activity </a:t>
            </a:r>
            <a:r>
              <a:rPr lang="mr-IN" dirty="0" smtClean="0"/>
              <a:t>–</a:t>
            </a:r>
            <a:r>
              <a:rPr lang="en-US" dirty="0" smtClean="0"/>
              <a:t> planned, needed, ambitious</a:t>
            </a:r>
          </a:p>
          <a:p>
            <a:pPr lvl="1"/>
            <a:r>
              <a:rPr lang="en-US" dirty="0" smtClean="0"/>
              <a:t>Build consensus around interpretation</a:t>
            </a:r>
          </a:p>
          <a:p>
            <a:pPr lvl="1"/>
            <a:r>
              <a:rPr lang="en-US" dirty="0" smtClean="0"/>
              <a:t>Law reform</a:t>
            </a:r>
          </a:p>
          <a:p>
            <a:pPr lvl="1"/>
            <a:r>
              <a:rPr lang="en-US" dirty="0" smtClean="0"/>
              <a:t>Monitoring and enforcement</a:t>
            </a:r>
          </a:p>
          <a:p>
            <a:pPr lvl="1"/>
            <a:r>
              <a:rPr lang="en-US" dirty="0" smtClean="0"/>
              <a:t>Education and awareness-raising</a:t>
            </a:r>
          </a:p>
          <a:p>
            <a:pPr lvl="1"/>
            <a:r>
              <a:rPr lang="en-US" dirty="0" smtClean="0"/>
              <a:t>Extending the analysis</a:t>
            </a:r>
          </a:p>
          <a:p>
            <a:r>
              <a:rPr lang="en-US" dirty="0" smtClean="0"/>
              <a:t>3 geographical dimensions </a:t>
            </a:r>
            <a:r>
              <a:rPr lang="mr-IN" dirty="0" smtClean="0"/>
              <a:t>–</a:t>
            </a:r>
            <a:r>
              <a:rPr lang="en-US" dirty="0" smtClean="0"/>
              <a:t> global, local, (regional), international cooperation</a:t>
            </a:r>
          </a:p>
          <a:p>
            <a:r>
              <a:rPr lang="en-US" dirty="0" smtClean="0"/>
              <a:t>Programmatic work </a:t>
            </a:r>
            <a:r>
              <a:rPr lang="mr-IN" dirty="0" smtClean="0"/>
              <a:t>–</a:t>
            </a:r>
            <a:r>
              <a:rPr lang="en-US" dirty="0" smtClean="0"/>
              <a:t> advocacy (furthering theory and practice), capacity-building,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61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US now working to stimulate initiatives by organizations at national and state level, and coordination among them, also to link with a bill for right to live in community proposed by independent living movement, hope to involve domestic law experts in litigation strategies</a:t>
            </a:r>
          </a:p>
          <a:p>
            <a:r>
              <a:rPr lang="en-US" dirty="0" smtClean="0"/>
              <a:t>WGAD country report on US with specific recommendations for ending forced treatment good stimulus</a:t>
            </a:r>
          </a:p>
          <a:p>
            <a:r>
              <a:rPr lang="en-US" dirty="0" smtClean="0"/>
              <a:t>Linkage of </a:t>
            </a:r>
            <a:r>
              <a:rPr lang="en-US" dirty="0" err="1" smtClean="0"/>
              <a:t>hr</a:t>
            </a:r>
            <a:r>
              <a:rPr lang="en-US" dirty="0" smtClean="0"/>
              <a:t> monitoring/engagement with </a:t>
            </a:r>
            <a:r>
              <a:rPr lang="en-US" dirty="0" err="1" smtClean="0"/>
              <a:t>hr</a:t>
            </a:r>
            <a:r>
              <a:rPr lang="en-US" dirty="0" smtClean="0"/>
              <a:t> mechanisms, CHRUSP global involvement and awareness-raising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7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France, members of Absolute Prohibition campaign linked up and advocated for SRRPWD visit, now trying to consolidate and build</a:t>
            </a:r>
          </a:p>
          <a:p>
            <a:r>
              <a:rPr lang="en-US" dirty="0" smtClean="0"/>
              <a:t>Korea/Taiwan/Japan and possibly other Asian countries, activists/lawyers working to draft and promote model law on inclusion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2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Clear and succinct description of relevant law, policy, program, impact and harm</a:t>
            </a:r>
          </a:p>
          <a:p>
            <a:r>
              <a:rPr lang="en-US" dirty="0" smtClean="0"/>
              <a:t>First person testimonies </a:t>
            </a:r>
            <a:r>
              <a:rPr lang="mr-IN" dirty="0" smtClean="0"/>
              <a:t>–</a:t>
            </a:r>
            <a:r>
              <a:rPr lang="en-US" dirty="0" smtClean="0"/>
              <a:t> succinct, powerful</a:t>
            </a:r>
          </a:p>
          <a:p>
            <a:r>
              <a:rPr lang="en-US" dirty="0" smtClean="0"/>
              <a:t>Evidence of harm </a:t>
            </a:r>
            <a:r>
              <a:rPr lang="mr-IN" dirty="0" smtClean="0"/>
              <a:t>–</a:t>
            </a:r>
            <a:r>
              <a:rPr lang="en-US" dirty="0" smtClean="0"/>
              <a:t> research and other background</a:t>
            </a:r>
          </a:p>
          <a:p>
            <a:r>
              <a:rPr lang="en-US" dirty="0" smtClean="0"/>
              <a:t>In-person meetings with experts, provide requested information, tailor arguments</a:t>
            </a:r>
          </a:p>
          <a:p>
            <a:r>
              <a:rPr lang="en-US" dirty="0" smtClean="0"/>
              <a:t>Legal clarity and certainty about positions</a:t>
            </a:r>
          </a:p>
          <a:p>
            <a:r>
              <a:rPr lang="en-US" dirty="0" smtClean="0"/>
              <a:t>Language presented, points repeated, keep it simple</a:t>
            </a:r>
          </a:p>
        </p:txBody>
      </p:sp>
    </p:spTree>
    <p:extLst>
      <p:ext uri="{BB962C8B-B14F-4D97-AF65-F5344CB8AC3E}">
        <p14:creationId xmlns:p14="http://schemas.microsoft.com/office/powerpoint/2010/main" val="118594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Confidence of government</a:t>
            </a:r>
          </a:p>
          <a:p>
            <a:r>
              <a:rPr lang="en-US" dirty="0" smtClean="0"/>
              <a:t>Civil society leaders with clear strategies and understanding of the CRPD and its principles</a:t>
            </a:r>
          </a:p>
          <a:p>
            <a:r>
              <a:rPr lang="en-US" dirty="0" smtClean="0"/>
              <a:t>Creative solutions to build consensus</a:t>
            </a:r>
          </a:p>
          <a:p>
            <a:r>
              <a:rPr lang="en-US" dirty="0" smtClean="0"/>
              <a:t>Disability movement coalition with integrated platform and mutual solidarity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628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Litigation and individual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Multi-level program </a:t>
            </a:r>
            <a:r>
              <a:rPr lang="mr-IN" dirty="0" smtClean="0"/>
              <a:t>–</a:t>
            </a:r>
            <a:r>
              <a:rPr lang="en-US" dirty="0" smtClean="0"/>
              <a:t> in country courts, regional court/commission, CRPD optional protocol, UN special procedures</a:t>
            </a:r>
          </a:p>
          <a:p>
            <a:r>
              <a:rPr lang="en-US" dirty="0" smtClean="0"/>
              <a:t>Principles and pragmatism: drawing the line in accordance with CRPD, what would that mean?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8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advocacy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Litigation in country, public awareness-raising/media, complaints CRPD OP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>
                <a:hlinkClick r:id="rId2"/>
              </a:rPr>
              <a:t>Documenta</a:t>
            </a:r>
            <a:r>
              <a:rPr lang="en-US" dirty="0" smtClean="0">
                <a:hlinkClick r:id="rId2"/>
              </a:rPr>
              <a:t> Mexico </a:t>
            </a:r>
            <a:r>
              <a:rPr lang="en-US" dirty="0" smtClean="0"/>
              <a:t>(abolition of </a:t>
            </a:r>
            <a:r>
              <a:rPr lang="en-US" i="1" dirty="0" err="1" smtClean="0"/>
              <a:t>inimputabilidad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Advocacy for law reform, shadow reporting to all available mechanisms, peer advocacy, support for alternatives, pro bono litigation project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Hege</a:t>
            </a:r>
            <a:r>
              <a:rPr lang="en-US" dirty="0" smtClean="0"/>
              <a:t> </a:t>
            </a:r>
            <a:r>
              <a:rPr lang="en-US" dirty="0" err="1" smtClean="0"/>
              <a:t>Orefellen</a:t>
            </a:r>
            <a:r>
              <a:rPr lang="en-US" dirty="0" smtClean="0"/>
              <a:t> with WSO and ICJ-Norway (abolition of commitment/forced treatment)</a:t>
            </a:r>
          </a:p>
          <a:p>
            <a:r>
              <a:rPr lang="en-US" dirty="0" smtClean="0"/>
              <a:t>Two-stage law reform, commitment to follow Article 12 and set up reform commission, study of GC1 and production of compliant proposal </a:t>
            </a:r>
            <a:r>
              <a:rPr lang="mr-IN" dirty="0" smtClean="0"/>
              <a:t>–</a:t>
            </a:r>
            <a:r>
              <a:rPr lang="en-US" dirty="0" smtClean="0"/>
              <a:t> Alberto Vasquez with SODIS Peru</a:t>
            </a:r>
          </a:p>
          <a:p>
            <a:r>
              <a:rPr lang="en-US" dirty="0" smtClean="0"/>
              <a:t>University conducts civil society consultation to create law reform, bring together stakeholders and address challenges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Amita</a:t>
            </a:r>
            <a:r>
              <a:rPr lang="en-US" dirty="0" smtClean="0"/>
              <a:t> </a:t>
            </a:r>
            <a:r>
              <a:rPr lang="en-US" dirty="0" err="1" smtClean="0"/>
              <a:t>Dhanda</a:t>
            </a:r>
            <a:r>
              <a:rPr lang="en-US" dirty="0" smtClean="0"/>
              <a:t> with </a:t>
            </a:r>
            <a:r>
              <a:rPr lang="en-US" dirty="0" smtClean="0">
                <a:hlinkClick r:id="rId3"/>
              </a:rPr>
              <a:t>NALSAR India </a:t>
            </a:r>
            <a:r>
              <a:rPr lang="en-US" dirty="0" smtClean="0"/>
              <a:t>(legal capacity)</a:t>
            </a:r>
          </a:p>
          <a:p>
            <a:pPr lvl="1"/>
            <a:r>
              <a:rPr lang="en-US" dirty="0" smtClean="0"/>
              <a:t>Note limitations of accepting inferior standard on Art 14 while promoting Art 12 compliance; also activists with psychosocial disabilities rejected compromise made on Art 12</a:t>
            </a:r>
          </a:p>
        </p:txBody>
      </p:sp>
    </p:spTree>
    <p:extLst>
      <p:ext uri="{BB962C8B-B14F-4D97-AF65-F5344CB8AC3E}">
        <p14:creationId xmlns:p14="http://schemas.microsoft.com/office/powerpoint/2010/main" val="828069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</TotalTime>
  <Words>483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Civil society advocacy – elements and examples</vt:lpstr>
      <vt:lpstr>CHRUSP program of work</vt:lpstr>
      <vt:lpstr>Example</vt:lpstr>
      <vt:lpstr>Other work</vt:lpstr>
      <vt:lpstr>Shadow reporting</vt:lpstr>
      <vt:lpstr>Law reform</vt:lpstr>
      <vt:lpstr>Litigation and individual cases</vt:lpstr>
      <vt:lpstr>Integrated advocacy program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Shadow reporting and more</dc:title>
  <dc:creator>Tina Minkowitz</dc:creator>
  <cp:lastModifiedBy>Tina Minkowitz</cp:lastModifiedBy>
  <cp:revision>22</cp:revision>
  <dcterms:created xsi:type="dcterms:W3CDTF">2017-05-28T01:07:28Z</dcterms:created>
  <dcterms:modified xsi:type="dcterms:W3CDTF">2017-11-21T16:36:24Z</dcterms:modified>
</cp:coreProperties>
</file>