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9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89400-2C36-0249-9108-F95E6378B019}"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14957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89400-2C36-0249-9108-F95E6378B019}"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214362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89400-2C36-0249-9108-F95E6378B019}"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233302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89400-2C36-0249-9108-F95E6378B019}"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361834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89400-2C36-0249-9108-F95E6378B019}"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23108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89400-2C36-0249-9108-F95E6378B019}" type="datetimeFigureOut">
              <a:rPr lang="en-US" smtClean="0"/>
              <a:t>6/22/17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80591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89400-2C36-0249-9108-F95E6378B019}" type="datetimeFigureOut">
              <a:rPr lang="en-US" smtClean="0"/>
              <a:t>6/22/17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65590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89400-2C36-0249-9108-F95E6378B019}" type="datetimeFigureOut">
              <a:rPr lang="en-US" smtClean="0"/>
              <a:t>6/22/17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353282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89400-2C36-0249-9108-F95E6378B019}" type="datetimeFigureOut">
              <a:rPr lang="en-US" smtClean="0"/>
              <a:t>6/22/17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265528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89400-2C36-0249-9108-F95E6378B019}" type="datetimeFigureOut">
              <a:rPr lang="en-US" smtClean="0"/>
              <a:t>6/22/17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241904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89400-2C36-0249-9108-F95E6378B019}" type="datetimeFigureOut">
              <a:rPr lang="en-US" smtClean="0"/>
              <a:t>6/22/17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FA194-8A0A-9242-B3FF-8803F50D7B86}" type="slidenum">
              <a:rPr lang="en-US" smtClean="0"/>
              <a:t>‹#›</a:t>
            </a:fld>
            <a:endParaRPr lang="en-US"/>
          </a:p>
        </p:txBody>
      </p:sp>
    </p:spTree>
    <p:extLst>
      <p:ext uri="{BB962C8B-B14F-4D97-AF65-F5344CB8AC3E}">
        <p14:creationId xmlns:p14="http://schemas.microsoft.com/office/powerpoint/2010/main" val="1284738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89400-2C36-0249-9108-F95E6378B019}" type="datetimeFigureOut">
              <a:rPr lang="en-US" smtClean="0"/>
              <a:t>6/22/17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FA194-8A0A-9242-B3FF-8803F50D7B86}" type="slidenum">
              <a:rPr lang="en-US" smtClean="0"/>
              <a:t>‹#›</a:t>
            </a:fld>
            <a:endParaRPr lang="en-US"/>
          </a:p>
        </p:txBody>
      </p:sp>
    </p:spTree>
    <p:extLst>
      <p:ext uri="{BB962C8B-B14F-4D97-AF65-F5344CB8AC3E}">
        <p14:creationId xmlns:p14="http://schemas.microsoft.com/office/powerpoint/2010/main" val="942742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Criminal Responsibility</a:t>
            </a:r>
            <a:endParaRPr lang="en-US" dirty="0"/>
          </a:p>
        </p:txBody>
      </p:sp>
      <p:sp>
        <p:nvSpPr>
          <p:cNvPr id="3" name="Subtitle 2"/>
          <p:cNvSpPr>
            <a:spLocks noGrp="1"/>
          </p:cNvSpPr>
          <p:nvPr>
            <p:ph type="subTitle" idx="1"/>
          </p:nvPr>
        </p:nvSpPr>
        <p:spPr/>
        <p:txBody>
          <a:bodyPr/>
          <a:lstStyle/>
          <a:p>
            <a:r>
              <a:rPr lang="en-US" dirty="0" smtClean="0"/>
              <a:t>Tina Minkowitz</a:t>
            </a:r>
          </a:p>
          <a:p>
            <a:r>
              <a:rPr lang="en-US" dirty="0" smtClean="0"/>
              <a:t>CRPD course </a:t>
            </a:r>
            <a:r>
              <a:rPr lang="en-US" dirty="0" err="1" smtClean="0"/>
              <a:t>Sp</a:t>
            </a:r>
            <a:r>
              <a:rPr lang="en-US" dirty="0" smtClean="0"/>
              <a:t> 2017</a:t>
            </a:r>
          </a:p>
          <a:p>
            <a:r>
              <a:rPr lang="de-DE" dirty="0" smtClean="0"/>
              <a:t>©Tina Minkowitz 2017</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68300" y="5198110"/>
            <a:ext cx="2006600" cy="1485265"/>
          </a:xfrm>
          <a:prstGeom prst="rect">
            <a:avLst/>
          </a:prstGeom>
        </p:spPr>
      </p:pic>
    </p:spTree>
    <p:extLst>
      <p:ext uri="{BB962C8B-B14F-4D97-AF65-F5344CB8AC3E}">
        <p14:creationId xmlns:p14="http://schemas.microsoft.com/office/powerpoint/2010/main" val="3019052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Equality principle has won acceptance in CRPD Committee, re criminal responsibility</a:t>
            </a:r>
          </a:p>
          <a:p>
            <a:r>
              <a:rPr lang="en-US" dirty="0" smtClean="0"/>
              <a:t>Responsibility as aspect of legal agency not addressed directly, only in context of process relating to deprivation of liberty (yet reasoning goes beyond liberty issues)</a:t>
            </a:r>
          </a:p>
          <a:p>
            <a:r>
              <a:rPr lang="en-US" dirty="0" smtClean="0"/>
              <a:t>Civil responsibility (private lawsuits for money damages rather than state prosecution for criminal punishment) also implicated in Art 12 but not yet directly addressed </a:t>
            </a:r>
            <a:r>
              <a:rPr lang="mr-IN" dirty="0" smtClean="0"/>
              <a:t>–</a:t>
            </a:r>
            <a:r>
              <a:rPr lang="en-US" dirty="0" smtClean="0"/>
              <a:t> same principle, easier/less consequential (money </a:t>
            </a:r>
            <a:r>
              <a:rPr lang="en-US" dirty="0" err="1" smtClean="0"/>
              <a:t>vs</a:t>
            </a:r>
            <a:r>
              <a:rPr lang="en-US" dirty="0" smtClean="0"/>
              <a:t> liberty)</a:t>
            </a:r>
          </a:p>
          <a:p>
            <a:r>
              <a:rPr lang="en-US" dirty="0" smtClean="0"/>
              <a:t>Strategy used in my interventions: what would substantive equality look like, taking on board concerns with result that equality principle is less scary and also understood to be correct</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46628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dirty="0" smtClean="0"/>
              <a:t>Thanks to all students for their participation and allowing me to be part of your learning process</a:t>
            </a:r>
          </a:p>
          <a:p>
            <a:r>
              <a:rPr lang="en-US" dirty="0" smtClean="0"/>
              <a:t>Good luck and stay in touch!</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46628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Deprivation of liberty as consequence of criminal conviction -&gt; </a:t>
            </a:r>
          </a:p>
          <a:p>
            <a:pPr lvl="1"/>
            <a:r>
              <a:rPr lang="en-US" dirty="0" smtClean="0"/>
              <a:t>Article 14 issue -&gt; </a:t>
            </a:r>
          </a:p>
          <a:p>
            <a:pPr lvl="1"/>
            <a:r>
              <a:rPr lang="en-US" dirty="0" smtClean="0"/>
              <a:t>Equal rights in criminal trials potentially leading to deprivation of liberty (14.1a/b and 14.2)</a:t>
            </a:r>
          </a:p>
          <a:p>
            <a:pPr lvl="1"/>
            <a:r>
              <a:rPr lang="en-US" dirty="0" smtClean="0"/>
              <a:t>No diversion to disability-based detention regime (14.1b)</a:t>
            </a:r>
          </a:p>
          <a:p>
            <a:r>
              <a:rPr lang="en-US" dirty="0" smtClean="0"/>
              <a:t>Mental capacity as factor in criminal liability -&gt;</a:t>
            </a:r>
          </a:p>
          <a:p>
            <a:pPr lvl="1"/>
            <a:r>
              <a:rPr lang="en-US" dirty="0" smtClean="0"/>
              <a:t>Article 12 issue -&gt;</a:t>
            </a:r>
          </a:p>
          <a:p>
            <a:pPr lvl="1"/>
            <a:r>
              <a:rPr lang="en-US" dirty="0" smtClean="0"/>
              <a:t>Dignity of responsibility</a:t>
            </a:r>
          </a:p>
          <a:p>
            <a:pPr lvl="1"/>
            <a:r>
              <a:rPr lang="en-US" dirty="0" smtClean="0"/>
              <a:t>Consequences for </a:t>
            </a:r>
            <a:r>
              <a:rPr lang="en-US" dirty="0" err="1" smtClean="0"/>
              <a:t>pwpsd</a:t>
            </a:r>
            <a:r>
              <a:rPr lang="en-US" dirty="0" smtClean="0"/>
              <a:t> as </a:t>
            </a:r>
            <a:r>
              <a:rPr lang="en-US" smtClean="0"/>
              <a:t>a class</a:t>
            </a:r>
            <a:endParaRPr lang="en-US" dirty="0" smtClean="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154106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Equal guarantees in any process resulting in deprivation of liberty (14.2)</a:t>
            </a:r>
          </a:p>
          <a:p>
            <a:pPr lvl="1"/>
            <a:r>
              <a:rPr lang="en-US" dirty="0" smtClean="0"/>
              <a:t>Substantive guarantees of fair process</a:t>
            </a:r>
          </a:p>
          <a:p>
            <a:pPr lvl="2"/>
            <a:r>
              <a:rPr lang="en-US" dirty="0"/>
              <a:t>No punishment without proof of guilt beyond reasonable doubt</a:t>
            </a:r>
          </a:p>
          <a:p>
            <a:pPr lvl="2"/>
            <a:r>
              <a:rPr lang="en-US" dirty="0"/>
              <a:t>S</a:t>
            </a:r>
            <a:r>
              <a:rPr lang="en-US" dirty="0" smtClean="0"/>
              <a:t>tandards for adjudication of responsibility </a:t>
            </a:r>
          </a:p>
          <a:p>
            <a:pPr lvl="1"/>
            <a:r>
              <a:rPr lang="en-US" dirty="0" smtClean="0"/>
              <a:t>Procedural guarantees of fair process</a:t>
            </a:r>
          </a:p>
          <a:p>
            <a:pPr lvl="2"/>
            <a:r>
              <a:rPr lang="en-US" dirty="0" smtClean="0"/>
              <a:t>Right to participate in trial, confront witnesses, cross-examine, etc.</a:t>
            </a:r>
          </a:p>
          <a:p>
            <a:pPr lvl="1"/>
            <a:r>
              <a:rPr lang="en-US" dirty="0" smtClean="0"/>
              <a:t>No diversion to regime of discriminatory detention (14.1b and 14.2)</a:t>
            </a:r>
          </a:p>
          <a:p>
            <a:pPr lvl="1"/>
            <a:r>
              <a:rPr lang="en-US" dirty="0" smtClean="0"/>
              <a:t>A14 </a:t>
            </a:r>
            <a:r>
              <a:rPr lang="en-US" dirty="0"/>
              <a:t>Guidelines: ‘Declarations of unfitness to stand trial or incapacity to be found criminally responsible in criminal justice systems, and the detention of persons based on those declarations, are contrary to Article 14</a:t>
            </a:r>
            <a:r>
              <a:rPr lang="mr-IN" dirty="0"/>
              <a:t>…</a:t>
            </a:r>
            <a:r>
              <a:rPr lang="en-US" dirty="0"/>
              <a:t> since it deprives the person of his or her right to due process and safeguards that applicable to every defendant.</a:t>
            </a:r>
            <a:r>
              <a:rPr lang="en-US" dirty="0" smtClean="0"/>
              <a:t>’</a:t>
            </a:r>
            <a:r>
              <a:rPr lang="en-US" dirty="0"/>
              <a:t> </a:t>
            </a:r>
            <a:r>
              <a:rPr lang="en-US" dirty="0" smtClean="0"/>
              <a:t> /Analyze</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23083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Procedural accommodations, accommodation/supports to stand trial</a:t>
            </a:r>
          </a:p>
          <a:p>
            <a:pPr lvl="1"/>
            <a:r>
              <a:rPr lang="en-US" dirty="0"/>
              <a:t>‘Supply side’ </a:t>
            </a:r>
            <a:r>
              <a:rPr lang="mr-IN" dirty="0"/>
              <a:t>–</a:t>
            </a:r>
            <a:r>
              <a:rPr lang="en-US" dirty="0"/>
              <a:t> monitor quality of accommodations and supports, not the person’s capabilities</a:t>
            </a:r>
          </a:p>
          <a:p>
            <a:pPr lvl="1"/>
            <a:r>
              <a:rPr lang="en-US" dirty="0" smtClean="0"/>
              <a:t>A14 Guidelines: ‘The Committee has recommended that “all persons with disabilities</a:t>
            </a:r>
            <a:r>
              <a:rPr lang="mr-IN" dirty="0" smtClean="0"/>
              <a:t>…</a:t>
            </a:r>
            <a:r>
              <a:rPr lang="en-US" dirty="0" smtClean="0"/>
              <a:t> </a:t>
            </a:r>
            <a:r>
              <a:rPr lang="en-GB" dirty="0" smtClean="0"/>
              <a:t>are </a:t>
            </a:r>
            <a:r>
              <a:rPr lang="en-GB" dirty="0"/>
              <a:t>allowed to defend themselves against criminal charges, and are provided with required support and accommodation to facilitate their effective participation”, as well as procedural accommodations to ensure fair trial and due process</a:t>
            </a:r>
            <a:r>
              <a:rPr lang="en-GB" dirty="0" smtClean="0"/>
              <a:t>.’</a:t>
            </a:r>
          </a:p>
          <a:p>
            <a:pPr lvl="1"/>
            <a:r>
              <a:rPr lang="en-GB" dirty="0" smtClean="0"/>
              <a:t>Q: </a:t>
            </a:r>
            <a:r>
              <a:rPr lang="en-US" dirty="0" smtClean="0"/>
              <a:t>What is the meaning of ‘procedural accommodations’ beyond effective participation? </a:t>
            </a:r>
          </a:p>
          <a:p>
            <a:pPr lvl="1"/>
            <a:r>
              <a:rPr lang="en-US" dirty="0" smtClean="0"/>
              <a:t>Formal plus substantive equality in adjudication standards as well as process?  What would that require?  Contextualization as per social model, not incapacity.</a:t>
            </a:r>
          </a:p>
          <a:p>
            <a:endParaRPr lang="en-US" dirty="0" smtClean="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412870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a:t>Equal access and eligibility for programs in places of detention (</a:t>
            </a:r>
            <a:r>
              <a:rPr lang="en-US" dirty="0" smtClean="0"/>
              <a:t>Arts 14.2, 3c</a:t>
            </a:r>
            <a:r>
              <a:rPr lang="en-US" dirty="0"/>
              <a:t>/</a:t>
            </a:r>
            <a:r>
              <a:rPr lang="en-US" dirty="0" smtClean="0"/>
              <a:t>19 inclusion and participation, living independently)</a:t>
            </a:r>
            <a:endParaRPr lang="en-US" dirty="0"/>
          </a:p>
          <a:p>
            <a:pPr lvl="1"/>
            <a:r>
              <a:rPr lang="en-US" dirty="0" smtClean="0"/>
              <a:t>A14 Guidelines:  ‘</a:t>
            </a:r>
            <a:r>
              <a:rPr lang="en-GB" dirty="0" smtClean="0"/>
              <a:t>Under </a:t>
            </a:r>
            <a:r>
              <a:rPr lang="en-GB" dirty="0"/>
              <a:t>article 14(2) of the Convention, persons with disabilities deprived of their liberty have the right to be treated in compliance with the objectives and principles of the Convention, including conditions of accessibility and reasonable accommodation. </a:t>
            </a:r>
            <a:r>
              <a:rPr lang="mr-IN" dirty="0" smtClean="0"/>
              <a:t>…</a:t>
            </a:r>
            <a:r>
              <a:rPr lang="en-GB" dirty="0" smtClean="0"/>
              <a:t>States </a:t>
            </a:r>
            <a:r>
              <a:rPr lang="en-GB" dirty="0"/>
              <a:t>parties must take all relevant measures to ensure that persons with disabilities who are detained may live independently and participate fully in all aspects of daily life in their place of detention, including ensuring their access, on an equal basis with others, to the various areas and services, such as bathrooms, yards, libraries, study areas, workshops and medical, psychological, social and legal services</a:t>
            </a:r>
            <a:r>
              <a:rPr lang="en-GB" dirty="0" smtClean="0"/>
              <a:t>.’</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56960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Restorative justice, so long as it doesn’t amount to diversion to </a:t>
            </a:r>
            <a:r>
              <a:rPr lang="en-US" dirty="0" err="1"/>
              <a:t>mh</a:t>
            </a:r>
            <a:r>
              <a:rPr lang="en-US" dirty="0"/>
              <a:t> commitment or require compliance with mental health services</a:t>
            </a:r>
          </a:p>
          <a:p>
            <a:pPr lvl="1"/>
            <a:r>
              <a:rPr lang="en-US" dirty="0" smtClean="0"/>
              <a:t>A14 Guidelines: ‘</a:t>
            </a:r>
            <a:r>
              <a:rPr lang="en-GB" dirty="0"/>
              <a:t>The Committee has stated that deprivation of liberty in criminal proceedings should only apply as a matter of last resort and when other diversion programmes, including restorative justice, are insufficient to deter future crime.  Diversion programmes must not involve a transfer to mental health commitment regimes or require an individual to participate in mental health services; such services should be provided on the basis of the individual's free and informed consent</a:t>
            </a:r>
            <a:r>
              <a:rPr lang="en-GB" dirty="0" smtClean="0"/>
              <a:t>.</a:t>
            </a:r>
            <a:r>
              <a:rPr lang="en-US" dirty="0" smtClean="0"/>
              <a:t>’</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91798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discriminatory regimes of detention</a:t>
            </a:r>
          </a:p>
          <a:p>
            <a:pPr lvl="1"/>
            <a:r>
              <a:rPr lang="en-US" dirty="0" smtClean="0"/>
              <a:t>A14 Guidelines: ‘</a:t>
            </a:r>
            <a:r>
              <a:rPr lang="en-GB" dirty="0" smtClean="0"/>
              <a:t>This </a:t>
            </a:r>
            <a:r>
              <a:rPr lang="en-GB" dirty="0"/>
              <a:t>Committee has addressed security measures imposed on persons found not responsible due to “insanity” and incapacity to be held criminally responsible. This Committee has also recommended eliminating security measures, including those which involve forced medical and psychiatric treatment in institutions. It has also expressed concern about security measures that involve indefinite deprivation of liberty and absence of regular guarantees in the criminal justice </a:t>
            </a:r>
            <a:r>
              <a:rPr lang="en-GB" dirty="0" smtClean="0"/>
              <a:t>system.’</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91798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A14 guidelines grounded in civil law context where judge makes finding of unfitness/incapacity that pre-empts trial</a:t>
            </a:r>
          </a:p>
          <a:p>
            <a:pPr lvl="1"/>
            <a:r>
              <a:rPr lang="en-US" dirty="0" smtClean="0"/>
              <a:t>What about insanity acquittal as finding through ordinary trial process, as in common-law jurisdictions?</a:t>
            </a:r>
          </a:p>
          <a:p>
            <a:pPr lvl="1"/>
            <a:r>
              <a:rPr lang="en-US" dirty="0"/>
              <a:t>Kenya COs addressed common-law form of insanity defense as Article 14 violation but characterized as ‘declaration’ of </a:t>
            </a:r>
            <a:r>
              <a:rPr lang="en-US" dirty="0" smtClean="0"/>
              <a:t>insanity</a:t>
            </a:r>
          </a:p>
          <a:p>
            <a:r>
              <a:rPr lang="en-US" dirty="0" smtClean="0"/>
              <a:t>A14 guidelines characterize both the declarations of unfitness/incapacity and the resulting detentions as A14 violations</a:t>
            </a:r>
          </a:p>
          <a:p>
            <a:pPr lvl="1"/>
            <a:r>
              <a:rPr lang="en-US" dirty="0" smtClean="0"/>
              <a:t>What about a declaration or finding of incapacity to be held responsible, that is treated as an ordinary acquittal and doesn’t result in detention?  </a:t>
            </a:r>
          </a:p>
          <a:p>
            <a:pPr lvl="1"/>
            <a:r>
              <a:rPr lang="en-US" dirty="0" smtClean="0"/>
              <a:t>Wording of Guidelines suggests incapacity declaration is violation in itself; language of incapacity implies linkage with Article 12 through 14.2 but unstated</a:t>
            </a:r>
          </a:p>
          <a:p>
            <a:pPr lvl="1"/>
            <a:r>
              <a:rPr lang="en-US" dirty="0" smtClean="0"/>
              <a:t>Desirability of insanity acquittal as ordinary acquittal?  Moral actor and standing in community?  Equal application of </a:t>
            </a:r>
            <a:r>
              <a:rPr lang="en-US" dirty="0" err="1" smtClean="0"/>
              <a:t>mens</a:t>
            </a:r>
            <a:r>
              <a:rPr lang="en-US" dirty="0" smtClean="0"/>
              <a:t> </a:t>
            </a:r>
            <a:r>
              <a:rPr lang="en-US" dirty="0" err="1" smtClean="0"/>
              <a:t>rea</a:t>
            </a:r>
            <a:r>
              <a:rPr lang="en-US" dirty="0" smtClean="0"/>
              <a:t> and all substantive excuses and justifications as defenses, social contextualization, and finally an equality doctrine plus restorative justice and CJ reforms/ reducing criminalization, eliminating all forms of discrimination, etc.</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12592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CRPD Committee has not addressed criminal responsibility under Article 12</a:t>
            </a:r>
          </a:p>
          <a:p>
            <a:r>
              <a:rPr lang="en-US" dirty="0" smtClean="0"/>
              <a:t>GC1 ‘mental capacity’ distinct from ‘legal capacity’ </a:t>
            </a:r>
            <a:r>
              <a:rPr lang="mr-IN" dirty="0" smtClean="0"/>
              <a:t>–</a:t>
            </a:r>
            <a:r>
              <a:rPr lang="en-US" dirty="0" smtClean="0"/>
              <a:t> an opening for insanity defense or a rule that mental capabilities as such can have no legal consequences </a:t>
            </a:r>
          </a:p>
          <a:p>
            <a:pPr lvl="1"/>
            <a:r>
              <a:rPr lang="en-US" dirty="0" smtClean="0"/>
              <a:t>A14G suggests no legal consequences, incapacity declaration violates Article 14 (presumably via 14.2/12)</a:t>
            </a:r>
          </a:p>
          <a:p>
            <a:pPr lvl="1"/>
            <a:r>
              <a:rPr lang="en-US" dirty="0" smtClean="0"/>
              <a:t>Could be element of proof, if someone with D’s capabilities could not have committed alleged act</a:t>
            </a:r>
          </a:p>
          <a:p>
            <a:pPr lvl="1"/>
            <a:r>
              <a:rPr lang="en-US" dirty="0" smtClean="0"/>
              <a:t>Or excuse of impossibility, if D’s capabilities prevented compliance with duty, where omission is crime</a:t>
            </a:r>
          </a:p>
          <a:p>
            <a:pPr lvl="1"/>
            <a:r>
              <a:rPr lang="en-US" dirty="0" smtClean="0"/>
              <a:t>But not an independent element that determines legal obligations or consequences, as it is in insanity defense or declaration of incapacity to be held responsible</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466282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1110</Words>
  <Application>Microsoft Macintosh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Criminal Responsibility</vt:lpstr>
      <vt:lpstr>Issues</vt:lpstr>
      <vt:lpstr>Article 14</vt:lpstr>
      <vt:lpstr>Article 14 cont’d</vt:lpstr>
      <vt:lpstr>Article 14 cont’d</vt:lpstr>
      <vt:lpstr>Article 14 cont’d</vt:lpstr>
      <vt:lpstr>Article 14 cont’d</vt:lpstr>
      <vt:lpstr>Questions</vt:lpstr>
      <vt:lpstr>Article 12</vt:lpstr>
      <vt:lpstr>Bottom line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Responsibility</dc:title>
  <dc:creator>Tina Minkowitz</dc:creator>
  <cp:lastModifiedBy>Tina Minkowitz</cp:lastModifiedBy>
  <cp:revision>16</cp:revision>
  <dcterms:created xsi:type="dcterms:W3CDTF">2017-06-22T14:56:27Z</dcterms:created>
  <dcterms:modified xsi:type="dcterms:W3CDTF">2017-06-22T23:08:17Z</dcterms:modified>
</cp:coreProperties>
</file>