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70" r:id="rId7"/>
    <p:sldId id="266" r:id="rId8"/>
    <p:sldId id="265" r:id="rId9"/>
    <p:sldId id="262" r:id="rId10"/>
    <p:sldId id="263" r:id="rId11"/>
    <p:sldId id="264"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14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D364D1-298A-8F42-B94C-AFA92C208B4F}"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225664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D364D1-298A-8F42-B94C-AFA92C208B4F}"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846372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D364D1-298A-8F42-B94C-AFA92C208B4F}"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2964186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D364D1-298A-8F42-B94C-AFA92C208B4F}"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2188856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D364D1-298A-8F42-B94C-AFA92C208B4F}"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358604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D364D1-298A-8F42-B94C-AFA92C208B4F}"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390056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D364D1-298A-8F42-B94C-AFA92C208B4F}" type="datetimeFigureOut">
              <a:rPr lang="en-US" smtClean="0"/>
              <a:t>12/3/17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299422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D364D1-298A-8F42-B94C-AFA92C208B4F}" type="datetimeFigureOut">
              <a:rPr lang="en-US" smtClean="0"/>
              <a:t>12/3/17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1313066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364D1-298A-8F42-B94C-AFA92C208B4F}" type="datetimeFigureOut">
              <a:rPr lang="en-US" smtClean="0"/>
              <a:t>12/3/17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327041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364D1-298A-8F42-B94C-AFA92C208B4F}"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3054747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364D1-298A-8F42-B94C-AFA92C208B4F}"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09C68-B711-A949-97FE-8F935E561EDA}" type="slidenum">
              <a:rPr lang="en-US" smtClean="0"/>
              <a:t>‹#›</a:t>
            </a:fld>
            <a:endParaRPr lang="en-US"/>
          </a:p>
        </p:txBody>
      </p:sp>
    </p:spTree>
    <p:extLst>
      <p:ext uri="{BB962C8B-B14F-4D97-AF65-F5344CB8AC3E}">
        <p14:creationId xmlns:p14="http://schemas.microsoft.com/office/powerpoint/2010/main" val="38661410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364D1-298A-8F42-B94C-AFA92C208B4F}" type="datetimeFigureOut">
              <a:rPr lang="en-US" smtClean="0"/>
              <a:t>12/3/17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09C68-B711-A949-97FE-8F935E561EDA}" type="slidenum">
              <a:rPr lang="en-US" smtClean="0"/>
              <a:t>‹#›</a:t>
            </a:fld>
            <a:endParaRPr lang="en-US"/>
          </a:p>
        </p:txBody>
      </p:sp>
    </p:spTree>
    <p:extLst>
      <p:ext uri="{BB962C8B-B14F-4D97-AF65-F5344CB8AC3E}">
        <p14:creationId xmlns:p14="http://schemas.microsoft.com/office/powerpoint/2010/main" val="2692805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hyperlink" Target="https://digitalcommons.law.utulsa.edu/cgi/viewcontent.cgi?referer=&amp;httpsredir=1&amp;article=2736&amp;context=tlr" TargetMode="External"/><Relationship Id="rId4" Type="http://schemas.openxmlformats.org/officeDocument/2006/relationships/hyperlink" Target="https://www.academia.edu/8787236/Globalizing_Psychiatry_and_the_Case_of_Vanishing_Alternatives" TargetMode="External"/><Relationship Id="rId5" Type="http://schemas.openxmlformats.org/officeDocument/2006/relationships/hyperlink" Target="https://www.academia.edu/21084224/Critical_perspectives_on_the_NIMH_initiative_Grand_Challenges_to_Global_Mental_Health" TargetMode="External"/><Relationship Id="rId6" Type="http://schemas.openxmlformats.org/officeDocument/2006/relationships/hyperlink" Target="https://www.facebook.com/groups/364074427086419/" TargetMode="External"/><Relationship Id="rId7" Type="http://schemas.openxmlformats.org/officeDocument/2006/relationships/hyperlink" Target="http://www.treatybodywebcast.org/crpd-14-public-side-event-on-violence-against-women-and-girls-with-disabilities-intersectional-and-double-violence-in-medical-and-institutional-settings-world-network-of-users-survivors/" TargetMode="External"/><Relationship Id="rId8"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hyperlink" Target="http://www.racialequitytools.org/resourcefiles/mapping-margin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hilpapers.org/archive/CREDTI.pdf" TargetMode="Externa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Intersectionality</a:t>
            </a:r>
            <a:endParaRPr lang="en-US" dirty="0"/>
          </a:p>
        </p:txBody>
      </p:sp>
      <p:sp>
        <p:nvSpPr>
          <p:cNvPr id="3" name="Subtitle 2"/>
          <p:cNvSpPr>
            <a:spLocks noGrp="1"/>
          </p:cNvSpPr>
          <p:nvPr>
            <p:ph type="subTitle" idx="1"/>
          </p:nvPr>
        </p:nvSpPr>
        <p:spPr/>
        <p:txBody>
          <a:bodyPr/>
          <a:lstStyle/>
          <a:p>
            <a:r>
              <a:rPr lang="en-US" dirty="0" smtClean="0"/>
              <a:t>Tina Minkowitz</a:t>
            </a:r>
          </a:p>
          <a:p>
            <a:r>
              <a:rPr lang="en-US" dirty="0" smtClean="0"/>
              <a:t>CRPD course fall 2017</a:t>
            </a:r>
          </a:p>
          <a:p>
            <a:r>
              <a:rPr lang="de-DE" dirty="0" smtClean="0"/>
              <a:t>© 2017</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68300" y="5198110"/>
            <a:ext cx="2006600" cy="1485265"/>
          </a:xfrm>
          <a:prstGeom prst="rect">
            <a:avLst/>
          </a:prstGeom>
        </p:spPr>
      </p:pic>
    </p:spTree>
    <p:extLst>
      <p:ext uri="{BB962C8B-B14F-4D97-AF65-F5344CB8AC3E}">
        <p14:creationId xmlns:p14="http://schemas.microsoft.com/office/powerpoint/2010/main" val="412871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implications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Poverty, capitalism </a:t>
            </a:r>
            <a:r>
              <a:rPr lang="mr-IN" dirty="0" smtClean="0"/>
              <a:t>–</a:t>
            </a:r>
            <a:r>
              <a:rPr lang="en-US" dirty="0" smtClean="0"/>
              <a:t> unionization/collective action as expression of self-determination, individual not meaningful in context of oppression</a:t>
            </a:r>
          </a:p>
          <a:p>
            <a:r>
              <a:rPr lang="en-US" dirty="0" smtClean="0"/>
              <a:t>Anti-colonial liberation struggles</a:t>
            </a:r>
          </a:p>
          <a:p>
            <a:r>
              <a:rPr lang="en-US" dirty="0" smtClean="0"/>
              <a:t>Women’s liberation/ public and private re-envisioning</a:t>
            </a:r>
          </a:p>
          <a:p>
            <a:r>
              <a:rPr lang="en-US" dirty="0" smtClean="0"/>
              <a:t>Responsibility as positive outward-moving, </a:t>
            </a:r>
            <a:r>
              <a:rPr lang="en-US" dirty="0" err="1" smtClean="0"/>
              <a:t>vs</a:t>
            </a:r>
            <a:r>
              <a:rPr lang="en-US" dirty="0" smtClean="0"/>
              <a:t> punishment/control as suppression by state force</a:t>
            </a:r>
          </a:p>
          <a:p>
            <a:r>
              <a:rPr lang="en-US" dirty="0" smtClean="0"/>
              <a:t>Legal equality as required by CRPD will not solve all problems but, by acknowledging </a:t>
            </a:r>
            <a:r>
              <a:rPr lang="en-US" dirty="0" err="1" smtClean="0"/>
              <a:t>intersectionality</a:t>
            </a:r>
            <a:r>
              <a:rPr lang="en-US" dirty="0" smtClean="0"/>
              <a:t> we can have greater clarity about technical feasibility of law reform, philosophical underpinning, practical solutions for accommodation/support, need for political campaigns to promote support/equality model</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827468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Arbitrary detention and torture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what ways has the state intervened violently in your life or the lives of people you know?  In what ways has the state failed to protect you against other people’s violence?  How many ways besides forced psychiatry?</a:t>
            </a:r>
          </a:p>
          <a:p>
            <a:pPr lvl="1"/>
            <a:r>
              <a:rPr lang="en-US" dirty="0" smtClean="0"/>
              <a:t>Class, race/ethnicity, sex</a:t>
            </a:r>
          </a:p>
          <a:p>
            <a:r>
              <a:rPr lang="en-US" dirty="0" smtClean="0"/>
              <a:t>How do we talk about abolition of disability-based detention (psychiatric commitment), and its relationship to criminal justice system?</a:t>
            </a:r>
          </a:p>
          <a:p>
            <a:pPr lvl="1"/>
            <a:r>
              <a:rPr lang="en-US" dirty="0" smtClean="0"/>
              <a:t>Does CJ system have better due process, and is it legitimate because it is punishment for a proven crime?</a:t>
            </a:r>
          </a:p>
          <a:p>
            <a:pPr lvl="1"/>
            <a:r>
              <a:rPr lang="en-US" dirty="0" smtClean="0"/>
              <a:t>Do we advocate for abolition of both systems of detention that in effect function as containment of poor people?</a:t>
            </a:r>
          </a:p>
          <a:p>
            <a:pPr lvl="1"/>
            <a:r>
              <a:rPr lang="en-US" dirty="0" smtClean="0"/>
              <a:t>Do we abolish disability-based detention first because clearly discriminatory and unjustifiable, and promote de-criminalization and restorative/transformative justice to deal with crimes of harm toward individuals or community?</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3275368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reparations framework do, to support/embrace transformation?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Idea of using reparations framework, at least for me, came from women’s human rights movement mobilizing against systemic rape/sexual slavery as weapon of war.  </a:t>
            </a:r>
          </a:p>
          <a:p>
            <a:r>
              <a:rPr lang="en-US" dirty="0" smtClean="0"/>
              <a:t>Psychiatric forced ingestion of mind-numbing drugs has structural similarities to rape </a:t>
            </a:r>
            <a:r>
              <a:rPr lang="mr-IN" dirty="0" smtClean="0"/>
              <a:t>–</a:t>
            </a:r>
            <a:r>
              <a:rPr lang="en-US" dirty="0" smtClean="0"/>
              <a:t> without turning rape into a metaphor, there are applicable lessons</a:t>
            </a:r>
          </a:p>
          <a:p>
            <a:pPr lvl="1"/>
            <a:r>
              <a:rPr lang="en-US" dirty="0" smtClean="0"/>
              <a:t>Consent </a:t>
            </a:r>
            <a:r>
              <a:rPr lang="en-US" dirty="0" err="1" smtClean="0"/>
              <a:t>vs</a:t>
            </a:r>
            <a:r>
              <a:rPr lang="en-US" dirty="0" smtClean="0"/>
              <a:t> non-consent </a:t>
            </a:r>
            <a:r>
              <a:rPr lang="mr-IN" dirty="0" smtClean="0"/>
              <a:t>–</a:t>
            </a:r>
            <a:r>
              <a:rPr lang="en-US" dirty="0" smtClean="0"/>
              <a:t> or mutuality </a:t>
            </a:r>
            <a:r>
              <a:rPr lang="en-US" dirty="0" err="1" smtClean="0"/>
              <a:t>vs</a:t>
            </a:r>
            <a:r>
              <a:rPr lang="en-US" dirty="0" smtClean="0"/>
              <a:t> unilateral imposition </a:t>
            </a:r>
            <a:r>
              <a:rPr lang="mr-IN" dirty="0" smtClean="0"/>
              <a:t>–</a:t>
            </a:r>
            <a:r>
              <a:rPr lang="en-US" dirty="0" smtClean="0"/>
              <a:t> as distinction between violence and acceptable risk</a:t>
            </a:r>
          </a:p>
          <a:p>
            <a:pPr lvl="1"/>
            <a:r>
              <a:rPr lang="en-US" dirty="0" smtClean="0"/>
              <a:t>Harm and injury is both mental and physical, from unwanted intimate intrusion, including dissociation, isolation, serious post traumatic reactions</a:t>
            </a:r>
          </a:p>
          <a:p>
            <a:pPr lvl="1"/>
            <a:r>
              <a:rPr lang="en-US" dirty="0"/>
              <a:t>H</a:t>
            </a:r>
            <a:r>
              <a:rPr lang="en-US" dirty="0" smtClean="0"/>
              <a:t>ostility towards victim </a:t>
            </a:r>
            <a:r>
              <a:rPr lang="mr-IN" dirty="0" smtClean="0"/>
              <a:t>–</a:t>
            </a:r>
            <a:r>
              <a:rPr lang="en-US" dirty="0" smtClean="0"/>
              <a:t> blaming, minimizing, protecting abusers who have high social position</a:t>
            </a:r>
          </a:p>
          <a:p>
            <a:pPr lvl="1"/>
            <a:r>
              <a:rPr lang="en-US" dirty="0" smtClean="0"/>
              <a:t>State delegates/authorizes others to carry out violence on its behalf</a:t>
            </a:r>
          </a:p>
          <a:p>
            <a:r>
              <a:rPr lang="en-US" dirty="0" smtClean="0"/>
              <a:t>Widespread, systematic grave violation </a:t>
            </a:r>
            <a:r>
              <a:rPr lang="mr-IN" dirty="0" smtClean="0"/>
              <a:t>–</a:t>
            </a:r>
            <a:r>
              <a:rPr lang="en-US" dirty="0"/>
              <a:t> </a:t>
            </a:r>
            <a:r>
              <a:rPr lang="en-US" dirty="0" smtClean="0"/>
              <a:t>what are we going to do about it?</a:t>
            </a:r>
          </a:p>
          <a:p>
            <a:r>
              <a:rPr lang="en-US" dirty="0" smtClean="0"/>
              <a:t>Reparations/ transformative justice/ transformative equality </a:t>
            </a:r>
            <a:r>
              <a:rPr lang="mr-IN" dirty="0" smtClean="0"/>
              <a:t>–</a:t>
            </a:r>
            <a:r>
              <a:rPr lang="en-US" dirty="0" smtClean="0"/>
              <a:t> restoration of community through harm reparation and structural change</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3701249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Intersectionality</a:t>
            </a:r>
            <a:r>
              <a:rPr lang="en-US" dirty="0" smtClean="0"/>
              <a:t> is an analytical tool/methodology or even a consideration that allows us to complete analysis, link it to other issues to which it is materially and structurally related, avoid displacing effects of one oppression into/onto another</a:t>
            </a:r>
          </a:p>
          <a:p>
            <a:r>
              <a:rPr lang="en-US" dirty="0" smtClean="0"/>
              <a:t>Leads to deeper, richer analysis, appreciation of tools that we have from each framework and potential/limitations of change</a:t>
            </a:r>
          </a:p>
          <a:p>
            <a:r>
              <a:rPr lang="en-US" dirty="0" smtClean="0"/>
              <a:t>Contextualization </a:t>
            </a:r>
            <a:r>
              <a:rPr lang="mr-IN" dirty="0" smtClean="0"/>
              <a:t>–</a:t>
            </a:r>
            <a:r>
              <a:rPr lang="en-US" dirty="0" smtClean="0"/>
              <a:t> not always about intersecting oppression, but when it is, helps to guide suitable solutions; both tailoring and also dismantling power inequalities</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3186168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Also by </a:t>
            </a:r>
            <a:r>
              <a:rPr lang="en-US" dirty="0" err="1" smtClean="0"/>
              <a:t>Kimberlé</a:t>
            </a:r>
            <a:r>
              <a:rPr lang="en-US" dirty="0" smtClean="0"/>
              <a:t> Crenshaw:</a:t>
            </a:r>
          </a:p>
          <a:p>
            <a:pPr lvl="1"/>
            <a:r>
              <a:rPr lang="en-US" dirty="0" smtClean="0">
                <a:hlinkClick r:id="rId2"/>
              </a:rPr>
              <a:t>Mapping the Margins: Intersectionality, Identity Politics, and Violence against Women of Color (1991)</a:t>
            </a:r>
            <a:endParaRPr lang="en-US" dirty="0" smtClean="0"/>
          </a:p>
          <a:p>
            <a:pPr lvl="1"/>
            <a:r>
              <a:rPr lang="en-US" dirty="0" smtClean="0">
                <a:hlinkClick r:id="rId3"/>
              </a:rPr>
              <a:t>Close Encounters of Three Kinds: On Teaching Dominance Feminism and Intersectionality (2010)</a:t>
            </a:r>
            <a:endParaRPr lang="en-US" dirty="0" smtClean="0"/>
          </a:p>
          <a:p>
            <a:pPr marL="0" indent="0">
              <a:buNone/>
            </a:pPr>
            <a:r>
              <a:rPr lang="en-US" dirty="0" smtClean="0"/>
              <a:t>User/survivor movement:</a:t>
            </a:r>
          </a:p>
          <a:p>
            <a:r>
              <a:rPr lang="en-US" dirty="0" err="1" smtClean="0"/>
              <a:t>Bhargavi</a:t>
            </a:r>
            <a:r>
              <a:rPr lang="en-US" dirty="0" smtClean="0"/>
              <a:t> </a:t>
            </a:r>
            <a:r>
              <a:rPr lang="en-US" dirty="0" err="1" smtClean="0"/>
              <a:t>Davar</a:t>
            </a:r>
            <a:r>
              <a:rPr lang="en-US" dirty="0" smtClean="0"/>
              <a:t>, gender perspective and anti-colonialism</a:t>
            </a:r>
          </a:p>
          <a:p>
            <a:pPr lvl="1"/>
            <a:r>
              <a:rPr lang="en-US" dirty="0" smtClean="0">
                <a:hlinkClick r:id="rId4"/>
              </a:rPr>
              <a:t>Globalizing psychiatry and the case of ‘vanishing’ alternatives in a neo-colonial state (2014)</a:t>
            </a:r>
            <a:endParaRPr lang="en-US" dirty="0"/>
          </a:p>
          <a:p>
            <a:pPr lvl="1"/>
            <a:r>
              <a:rPr lang="en-US" dirty="0" smtClean="0">
                <a:hlinkClick r:id="rId5"/>
              </a:rPr>
              <a:t>Critical Perspectives on NIMH Initiative ‘Grand Challenges to Global Mental Health’ (letter, 2012)</a:t>
            </a:r>
            <a:endParaRPr lang="en-US" dirty="0" smtClean="0"/>
          </a:p>
          <a:p>
            <a:r>
              <a:rPr lang="en-US" dirty="0" smtClean="0"/>
              <a:t>Surviving Race: The Intersection of Injustice, Disability and Human Rights (US-based) </a:t>
            </a:r>
            <a:r>
              <a:rPr lang="en-US" dirty="0" smtClean="0">
                <a:hlinkClick r:id="rId6"/>
              </a:rPr>
              <a:t>public Facebook </a:t>
            </a:r>
            <a:r>
              <a:rPr lang="en-US" dirty="0" smtClean="0">
                <a:hlinkClick r:id="rId6"/>
              </a:rPr>
              <a:t>group</a:t>
            </a:r>
            <a:endParaRPr lang="en-US" dirty="0" smtClean="0"/>
          </a:p>
          <a:p>
            <a:r>
              <a:rPr lang="en-US" dirty="0" smtClean="0"/>
              <a:t>WNUSP side </a:t>
            </a:r>
            <a:r>
              <a:rPr lang="en-US" smtClean="0"/>
              <a:t>event </a:t>
            </a:r>
            <a:r>
              <a:rPr lang="en-US" smtClean="0">
                <a:hlinkClick r:id="rId7"/>
              </a:rPr>
              <a:t>Violence </a:t>
            </a:r>
            <a:r>
              <a:rPr lang="en-US" dirty="0" smtClean="0">
                <a:hlinkClick r:id="rId7"/>
              </a:rPr>
              <a:t>against Women and Girls with Disabilities </a:t>
            </a:r>
            <a:r>
              <a:rPr lang="mr-IN" dirty="0" smtClean="0">
                <a:hlinkClick r:id="rId7"/>
              </a:rPr>
              <a:t>–</a:t>
            </a:r>
            <a:r>
              <a:rPr lang="en-US" dirty="0" smtClean="0">
                <a:hlinkClick r:id="rId7"/>
              </a:rPr>
              <a:t> Intersectional and Double Violence in Medical and Institutional Settings (2015)</a:t>
            </a:r>
            <a:endParaRPr lang="en-US" dirty="0" smtClean="0"/>
          </a:p>
          <a:p>
            <a:endParaRPr lang="en-US" dirty="0" smtClean="0"/>
          </a:p>
        </p:txBody>
      </p:sp>
      <p:pic>
        <p:nvPicPr>
          <p:cNvPr id="4" name="Picture 3" descr="CHRUSP logo copy.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135530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Kimberlé</a:t>
            </a:r>
            <a:r>
              <a:rPr lang="en-US" dirty="0" smtClean="0"/>
              <a:t> Crenshaw:</a:t>
            </a:r>
          </a:p>
          <a:p>
            <a:pPr lvl="1"/>
            <a:r>
              <a:rPr lang="en-US" dirty="0" smtClean="0"/>
              <a:t> </a:t>
            </a:r>
            <a:r>
              <a:rPr lang="en-US" dirty="0" smtClean="0"/>
              <a:t>‘With Black women as the starting point, it becomes more apparent how dominant conceptions of discrimination condition us to think about subordination as disadvantage occurring along a single categorical axis</a:t>
            </a:r>
            <a:r>
              <a:rPr lang="mr-IN" dirty="0" smtClean="0"/>
              <a:t>…</a:t>
            </a:r>
            <a:r>
              <a:rPr lang="en-US" dirty="0"/>
              <a:t> </a:t>
            </a:r>
            <a:r>
              <a:rPr lang="en-US" dirty="0" smtClean="0"/>
              <a:t>[T]his single-axis framework erases Black women in the conceptualization, identification and remediation of race and discrimination by limiting inquiry to the experiences of otherwise-privileged members of the group.  In other words, in race discrimination, discrimination tends to be viewed in terms of sex- or class-privileged Blacks; in sex discrimination cases, the focus is on race- and class-privileged women</a:t>
            </a:r>
            <a:r>
              <a:rPr lang="en-US" dirty="0" smtClean="0"/>
              <a:t>.</a:t>
            </a:r>
            <a:r>
              <a:rPr lang="en-US" dirty="0" smtClean="0"/>
              <a:t>’  </a:t>
            </a:r>
            <a:r>
              <a:rPr lang="en-US" dirty="0" smtClean="0">
                <a:hlinkClick r:id="rId2"/>
              </a:rPr>
              <a:t>Demarginalizing the Intersection between Race and Sex: A Black Feminist Critique of Antidiscrimination Doctrine, Feminist Theory and Antiracist Politics  (1989)</a:t>
            </a:r>
            <a:endParaRPr lang="en-US" dirty="0" smtClean="0"/>
          </a:p>
        </p:txBody>
      </p:sp>
      <p:pic>
        <p:nvPicPr>
          <p:cNvPr id="4" name="Picture 3" descr="CHRUSP logo cop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1928425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a:t>
            </a:r>
            <a:r>
              <a:rPr lang="en-US" dirty="0" err="1" smtClean="0"/>
              <a:t>intersectionality</a:t>
            </a:r>
            <a:r>
              <a:rPr lang="en-US" dirty="0" smtClean="0"/>
              <a:t> apply to our experiences?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factors shape our experience of forced psychiatry, legal capacity, human rights? </a:t>
            </a:r>
          </a:p>
          <a:p>
            <a:r>
              <a:rPr lang="en-US" dirty="0" smtClean="0"/>
              <a:t>Consider what you know about intersecting systems of oppression</a:t>
            </a:r>
          </a:p>
          <a:p>
            <a:pPr lvl="1"/>
            <a:r>
              <a:rPr lang="en-US" dirty="0" smtClean="0"/>
              <a:t>Culture, beliefs and values, way of life (e.g. urban </a:t>
            </a:r>
            <a:r>
              <a:rPr lang="en-US" dirty="0" err="1" smtClean="0"/>
              <a:t>vs</a:t>
            </a:r>
            <a:r>
              <a:rPr lang="en-US" dirty="0" smtClean="0"/>
              <a:t> rural), profession, other aspects of identity also contextualize, what is difference between identity and oppression?  What do we politicize and how?</a:t>
            </a:r>
          </a:p>
          <a:p>
            <a:r>
              <a:rPr lang="en-US" dirty="0" smtClean="0"/>
              <a:t>How have aspects of your experience been left out of the dominant narrative, what do you need to bring so it is complete?</a:t>
            </a:r>
          </a:p>
          <a:p>
            <a:r>
              <a:rPr lang="en-US" dirty="0" smtClean="0"/>
              <a:t>How do aspects of your experience reflect the dominant narrative, which may mislead you into believing that it is the whole story?</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1106592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story 1</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 am a white/Jewish woman, a lesbian and a survivor of forced psychiatric intervention. The concept of </a:t>
            </a:r>
            <a:r>
              <a:rPr lang="en-US" dirty="0" err="1" smtClean="0"/>
              <a:t>intersectionality</a:t>
            </a:r>
            <a:r>
              <a:rPr lang="en-US" dirty="0" smtClean="0"/>
              <a:t> as a way to articulate what is being ignored by frameworks that are partial and therefore to some extent discriminatory in themselves, helps me address the meaning of forced psychiatry specifically for me as a woman and lesbian. In my experience the linkages were not as obvious as for some women, i.e. not where the forced psychiatry could be simply attributed to sexism or </a:t>
            </a:r>
            <a:r>
              <a:rPr lang="en-US" dirty="0" err="1" smtClean="0"/>
              <a:t>lesbophobia</a:t>
            </a:r>
            <a:r>
              <a:rPr lang="en-US" dirty="0" smtClean="0"/>
              <a:t>. That is not actually </a:t>
            </a:r>
            <a:r>
              <a:rPr lang="en-US" dirty="0" err="1" smtClean="0"/>
              <a:t>intersectionality</a:t>
            </a:r>
            <a:r>
              <a:rPr lang="en-US" dirty="0" smtClean="0"/>
              <a:t> but understanding psychiatric interventions in a feminist framework plain and simple. For me </a:t>
            </a:r>
            <a:r>
              <a:rPr lang="en-US" dirty="0" err="1" smtClean="0"/>
              <a:t>intersectionality</a:t>
            </a:r>
            <a:r>
              <a:rPr lang="en-US" dirty="0" smtClean="0"/>
              <a:t> was required because feminism alone couldn't explain, so I go to intersection between critical disability/ survivors of forced psych interventions movement and feminism, what </a:t>
            </a:r>
            <a:r>
              <a:rPr lang="en-US" dirty="0"/>
              <a:t>is in the gap, how do these oppressions intersect and what is the meaning in my life of this totality of being forcibly </a:t>
            </a:r>
            <a:r>
              <a:rPr lang="en-US" dirty="0" err="1"/>
              <a:t>psychiatrized</a:t>
            </a:r>
            <a:r>
              <a:rPr lang="en-US" dirty="0"/>
              <a:t> as </a:t>
            </a:r>
            <a:r>
              <a:rPr lang="en-US" dirty="0" smtClean="0"/>
              <a:t>a </a:t>
            </a:r>
            <a:r>
              <a:rPr lang="en-US" dirty="0"/>
              <a:t>lesbian woman</a:t>
            </a:r>
            <a:r>
              <a:rPr lang="en-US" dirty="0" smtClean="0"/>
              <a:t>.</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1593687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story 2</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For me whiteness and a class position that is not poverty meant that forced psychiatry was the first time the state appeared to me as actively hostile and violent. Though something of similar nature had been threatened in my childhood by an abusive parent, the actuality and its uniqueness in my life to that point led to a feeling of outrage and reaction of 'never again', connecting myself to Holocaust survivors and bearing witness, etc.</a:t>
            </a:r>
          </a:p>
          <a:p>
            <a:pPr marL="0" indent="0">
              <a:buNone/>
            </a:pPr>
            <a:r>
              <a:rPr lang="en-US" dirty="0"/>
              <a:t>A</a:t>
            </a:r>
            <a:r>
              <a:rPr lang="en-US" dirty="0" smtClean="0"/>
              <a:t>s a lesbian and woman, it fit within the normative way I had been socialized, to appease oppression and violence by adopting a compliance pattern while keeping my real self private and inaccessible to the oppressor.</a:t>
            </a:r>
          </a:p>
          <a:p>
            <a:pPr marL="0" indent="0">
              <a:buNone/>
            </a:pPr>
            <a:r>
              <a:rPr lang="en-US" dirty="0"/>
              <a:t>T</a:t>
            </a:r>
            <a:r>
              <a:rPr lang="en-US" dirty="0" smtClean="0"/>
              <a:t>he disability aspect is simply being put in that situation, the response to a person's needs and fears by violent intervention rather than solidarity can be looked at in light of patterns related to patriarchy and racism/colonialism, and state power itself as organized violence rather than community level connections and relationships.</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2645405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needed to tell your story? </a:t>
            </a:r>
            <a:endParaRPr lang="en-US" dirty="0"/>
          </a:p>
        </p:txBody>
      </p:sp>
      <p:sp>
        <p:nvSpPr>
          <p:cNvPr id="3" name="Content Placeholder 2"/>
          <p:cNvSpPr>
            <a:spLocks noGrp="1"/>
          </p:cNvSpPr>
          <p:nvPr>
            <p:ph idx="1"/>
          </p:nvPr>
        </p:nvSpPr>
        <p:spPr/>
        <p:txBody>
          <a:bodyPr>
            <a:normAutofit lnSpcReduction="10000"/>
          </a:bodyPr>
          <a:lstStyle/>
          <a:p>
            <a:r>
              <a:rPr lang="en-US" dirty="0" smtClean="0"/>
              <a:t>It may first appear as a gap </a:t>
            </a:r>
            <a:r>
              <a:rPr lang="mr-IN" dirty="0" smtClean="0"/>
              <a:t>–</a:t>
            </a:r>
            <a:r>
              <a:rPr lang="en-US" dirty="0" smtClean="0"/>
              <a:t> identifying with two movements/analyses of oppression but not seeing the meaning of them together </a:t>
            </a:r>
            <a:r>
              <a:rPr lang="mr-IN" dirty="0" smtClean="0"/>
              <a:t>–</a:t>
            </a:r>
            <a:r>
              <a:rPr lang="en-US" dirty="0" smtClean="0"/>
              <a:t> or  a disconnect with the way one or both movements tell the general story</a:t>
            </a:r>
          </a:p>
          <a:p>
            <a:r>
              <a:rPr lang="en-US" dirty="0" smtClean="0"/>
              <a:t>In mine, realizing I left out being American </a:t>
            </a:r>
            <a:r>
              <a:rPr lang="mr-IN" dirty="0" smtClean="0"/>
              <a:t>–</a:t>
            </a:r>
            <a:r>
              <a:rPr lang="en-US" dirty="0" smtClean="0"/>
              <a:t> as with whiteness, what is taken for granted in my narrative as part of dominant story that can be made explicit to leave room for others</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3936483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capacity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Do you see yourself as</a:t>
            </a:r>
          </a:p>
          <a:p>
            <a:pPr lvl="1"/>
            <a:r>
              <a:rPr lang="en-US" dirty="0" smtClean="0"/>
              <a:t>master of your destiny, exercising free will?</a:t>
            </a:r>
          </a:p>
          <a:p>
            <a:pPr lvl="1"/>
            <a:r>
              <a:rPr lang="en-US" dirty="0" smtClean="0"/>
              <a:t>a victim of circumstance, adapting to the will of others in order to survive?</a:t>
            </a:r>
          </a:p>
          <a:p>
            <a:pPr lvl="1"/>
            <a:r>
              <a:rPr lang="en-US" dirty="0" smtClean="0"/>
              <a:t>a being constituted by relationships and acting within, through and on these relationships?</a:t>
            </a:r>
          </a:p>
          <a:p>
            <a:pPr lvl="1"/>
            <a:r>
              <a:rPr lang="en-US" dirty="0" smtClean="0"/>
              <a:t>member of a community depending on others and having duties toward others?</a:t>
            </a:r>
          </a:p>
          <a:p>
            <a:r>
              <a:rPr lang="en-US" dirty="0" smtClean="0"/>
              <a:t>How do factors like sex, class, race/ethnicity, age, disability, complex marginalization like forced psychiatry, homelessness, prison, shape the story we tell about self-determination? </a:t>
            </a:r>
          </a:p>
          <a:p>
            <a:pPr lvl="1"/>
            <a:r>
              <a:rPr lang="en-US" dirty="0" smtClean="0"/>
              <a:t>Also culture, beliefs and values, etc.</a:t>
            </a:r>
          </a:p>
          <a:p>
            <a:r>
              <a:rPr lang="en-US" dirty="0" smtClean="0"/>
              <a:t>How do these factors, and our story, relate to the dominant narrative about legal capacity ( ‘contract between self-seeking rational actors’)?</a:t>
            </a:r>
          </a:p>
          <a:p>
            <a:r>
              <a:rPr lang="en-US" dirty="0" smtClean="0"/>
              <a:t>Have you made conscious decisions about relating yourself to the dominant narrative? </a:t>
            </a:r>
          </a:p>
          <a:p>
            <a:r>
              <a:rPr lang="en-US" dirty="0" smtClean="0"/>
              <a:t>Is the dominant narrative as expressed in law relevant to your life?</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269583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capacity 2</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Poverty, capitalism and self-determination </a:t>
            </a:r>
            <a:r>
              <a:rPr lang="mr-IN" dirty="0" smtClean="0"/>
              <a:t>–</a:t>
            </a:r>
            <a:r>
              <a:rPr lang="en-US" dirty="0" smtClean="0"/>
              <a:t> pyramid scheme</a:t>
            </a:r>
          </a:p>
          <a:p>
            <a:r>
              <a:rPr lang="en-US" dirty="0" smtClean="0"/>
              <a:t>Sex-based oppression and gender (patterns of behavior among women, among men, and between women and men) </a:t>
            </a:r>
            <a:r>
              <a:rPr lang="mr-IN" dirty="0" smtClean="0"/>
              <a:t>–</a:t>
            </a:r>
            <a:r>
              <a:rPr lang="en-US" dirty="0" smtClean="0"/>
              <a:t> what is forbidden to women is required to perform as rational actor in capitalism</a:t>
            </a:r>
          </a:p>
          <a:p>
            <a:pPr lvl="1"/>
            <a:r>
              <a:rPr lang="en-US" dirty="0" smtClean="0"/>
              <a:t>Doesn’t mean women don’t do it, only that they are despised for it, discouraged from pride and denied success, relegated to marginal fields</a:t>
            </a:r>
          </a:p>
          <a:p>
            <a:r>
              <a:rPr lang="en-US" dirty="0" smtClean="0"/>
              <a:t>Sexism in teaching of contract law</a:t>
            </a:r>
          </a:p>
          <a:p>
            <a:pPr lvl="1"/>
            <a:r>
              <a:rPr lang="en-US" dirty="0" smtClean="0"/>
              <a:t>Relational patterns not based on self-seeking financial gain, instead based on expectation of mutuality typically in family context, despised as inferior, feminized alternative to true contract</a:t>
            </a:r>
          </a:p>
          <a:p>
            <a:pPr lvl="1"/>
            <a:r>
              <a:rPr lang="en-US" dirty="0" smtClean="0"/>
              <a:t>Meanwhile contracts between two businesses are interpreted to preserve relationship intact </a:t>
            </a:r>
            <a:r>
              <a:rPr lang="mr-IN" dirty="0" smtClean="0"/>
              <a:t>–</a:t>
            </a:r>
            <a:r>
              <a:rPr lang="en-US" dirty="0" smtClean="0"/>
              <a:t> relational value affirmed as between self-seeking entities operating in conventional male sphere of power</a:t>
            </a:r>
          </a:p>
          <a:p>
            <a:pPr lvl="1"/>
            <a:r>
              <a:rPr lang="en-US" dirty="0" smtClean="0"/>
              <a:t>As a woman, do you identify with the corporations bound together through/despite their self-seeking profit motive, the feminized quasi-contract of mutuality, or the isolated wealthy woman suing for all she can under a contract (who is despised for being wealthy and female at the same time)?</a:t>
            </a:r>
          </a:p>
          <a:p>
            <a:pPr lvl="1"/>
            <a:r>
              <a:rPr lang="en-US" dirty="0" smtClean="0"/>
              <a:t>As a survivor of forced psychiatric interventions, does this matter to you?</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3788471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can we learn from different narratives about legal capacity and self-determination?</a:t>
            </a:r>
          </a:p>
          <a:p>
            <a:r>
              <a:rPr lang="en-US" dirty="0" smtClean="0"/>
              <a:t>What is missing or seriously flawed in the dominant narrative beyond the exclusion of PWD?</a:t>
            </a:r>
          </a:p>
          <a:p>
            <a:r>
              <a:rPr lang="en-US" dirty="0" smtClean="0"/>
              <a:t>From my point of view grounded in understanding of myself as female/ subordinated sex-class, women’s liberation/feminism:</a:t>
            </a:r>
          </a:p>
          <a:p>
            <a:r>
              <a:rPr lang="en-US" dirty="0" smtClean="0"/>
              <a:t>Is legal capacity itself relational, rather than individual?  What does this mean?  </a:t>
            </a:r>
          </a:p>
          <a:p>
            <a:pPr lvl="1"/>
            <a:r>
              <a:rPr lang="en-US" dirty="0" smtClean="0"/>
              <a:t>Not the same as interdependence, which is material and contextual</a:t>
            </a:r>
          </a:p>
          <a:p>
            <a:pPr lvl="1"/>
            <a:r>
              <a:rPr lang="en-US" dirty="0" smtClean="0"/>
              <a:t>Legal capacity is a relation about relations </a:t>
            </a:r>
            <a:r>
              <a:rPr lang="mr-IN" dirty="0" smtClean="0"/>
              <a:t>–</a:t>
            </a:r>
            <a:r>
              <a:rPr lang="en-US" dirty="0" smtClean="0"/>
              <a:t>state/ individual, one individual to another, how we are constituted as legal subjects through our relationships with others, our duties to them, our claims and entitlements</a:t>
            </a:r>
          </a:p>
          <a:p>
            <a:r>
              <a:rPr lang="en-US" dirty="0" smtClean="0"/>
              <a:t>What are the implications for reconstructing inclusive legal capacity?</a:t>
            </a:r>
          </a:p>
          <a:p>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2317"/>
            <a:ext cx="852099" cy="795682"/>
          </a:xfrm>
          <a:prstGeom prst="rect">
            <a:avLst/>
          </a:prstGeom>
        </p:spPr>
      </p:pic>
    </p:spTree>
    <p:extLst>
      <p:ext uri="{BB962C8B-B14F-4D97-AF65-F5344CB8AC3E}">
        <p14:creationId xmlns:p14="http://schemas.microsoft.com/office/powerpoint/2010/main" val="391138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2289</TotalTime>
  <Words>1859</Words>
  <Application>Microsoft Macintosh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Intersectionality</vt:lpstr>
      <vt:lpstr>Concept</vt:lpstr>
      <vt:lpstr>How does intersectionality apply to our experiences?</vt:lpstr>
      <vt:lpstr>My story 1</vt:lpstr>
      <vt:lpstr>My story 2</vt:lpstr>
      <vt:lpstr>What is needed to tell your story? </vt:lpstr>
      <vt:lpstr>Legal capacity</vt:lpstr>
      <vt:lpstr>Legal capacity 2</vt:lpstr>
      <vt:lpstr>Policy questions</vt:lpstr>
      <vt:lpstr>Policy implications 2</vt:lpstr>
      <vt:lpstr>Arbitrary detention and torture</vt:lpstr>
      <vt:lpstr>What does reparations framework do, to support/embrace transformation?</vt:lpstr>
      <vt:lpstr>Conclusions</vt:lpstr>
      <vt:lpstr>Further readings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Intersectionality</dc:title>
  <dc:creator>Tina Minkowitz</dc:creator>
  <cp:lastModifiedBy>Tina Minkowitz</cp:lastModifiedBy>
  <cp:revision>51</cp:revision>
  <dcterms:created xsi:type="dcterms:W3CDTF">2017-12-02T06:08:59Z</dcterms:created>
  <dcterms:modified xsi:type="dcterms:W3CDTF">2017-12-03T20:28:54Z</dcterms:modified>
</cp:coreProperties>
</file>