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3" r:id="rId8"/>
    <p:sldId id="264" r:id="rId9"/>
    <p:sldId id="265" r:id="rId10"/>
    <p:sldId id="267" r:id="rId11"/>
    <p:sldId id="290" r:id="rId12"/>
    <p:sldId id="296" r:id="rId13"/>
    <p:sldId id="279" r:id="rId14"/>
    <p:sldId id="287" r:id="rId15"/>
    <p:sldId id="280" r:id="rId16"/>
    <p:sldId id="281" r:id="rId17"/>
    <p:sldId id="283" r:id="rId18"/>
    <p:sldId id="291" r:id="rId19"/>
    <p:sldId id="284" r:id="rId20"/>
    <p:sldId id="285" r:id="rId21"/>
    <p:sldId id="293" r:id="rId22"/>
    <p:sldId id="292" r:id="rId23"/>
    <p:sldId id="294" r:id="rId24"/>
    <p:sldId id="289" r:id="rId25"/>
    <p:sldId id="262" r:id="rId26"/>
    <p:sldId id="276" r:id="rId27"/>
    <p:sldId id="282" r:id="rId28"/>
    <p:sldId id="28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3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E8317E-6043-D343-9E78-771DD5F227E4}" type="datetimeFigureOut">
              <a:rPr lang="en-US" smtClean="0"/>
              <a:t>9/26/17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0810E4-01AB-9646-8AC4-16351774ADC6}" type="slidenum">
              <a:rPr lang="en-US" smtClean="0"/>
              <a:t>‹#›</a:t>
            </a:fld>
            <a:endParaRPr lang="en-US"/>
          </a:p>
        </p:txBody>
      </p:sp>
    </p:spTree>
    <p:extLst>
      <p:ext uri="{BB962C8B-B14F-4D97-AF65-F5344CB8AC3E}">
        <p14:creationId xmlns:p14="http://schemas.microsoft.com/office/powerpoint/2010/main" val="19300855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‘Legal capacity includes the capacity to be both a holder of rights and an actor under the law. Legal capacity to be a holder of rights entitles a person to full protection of his or her rights by the legal system. Legal capacity to act under the law recognizes that person as an agent with the power to engage in transactions and create, modify or end legal relationships.’ gc1 </a:t>
            </a:r>
            <a:r>
              <a:rPr lang="en-US" sz="1200" kern="1200" dirty="0" err="1" smtClean="0">
                <a:solidFill>
                  <a:schemeClr val="tx1"/>
                </a:solidFill>
                <a:effectLst/>
                <a:latin typeface="+mn-lt"/>
                <a:ea typeface="+mn-ea"/>
                <a:cs typeface="+mn-cs"/>
              </a:rPr>
              <a:t>para</a:t>
            </a:r>
            <a:r>
              <a:rPr lang="en-US" sz="1200" kern="1200" dirty="0" smtClean="0">
                <a:solidFill>
                  <a:schemeClr val="tx1"/>
                </a:solidFill>
                <a:effectLst/>
                <a:latin typeface="+mn-lt"/>
                <a:ea typeface="+mn-ea"/>
                <a:cs typeface="+mn-cs"/>
              </a:rPr>
              <a:t> 12</a:t>
            </a:r>
            <a:endParaRPr lang="en-US" dirty="0" smtClean="0"/>
          </a:p>
          <a:p>
            <a:endParaRPr lang="en-US" dirty="0"/>
          </a:p>
        </p:txBody>
      </p:sp>
      <p:sp>
        <p:nvSpPr>
          <p:cNvPr id="4" name="Slide Number Placeholder 3"/>
          <p:cNvSpPr>
            <a:spLocks noGrp="1"/>
          </p:cNvSpPr>
          <p:nvPr>
            <p:ph type="sldNum" sz="quarter" idx="10"/>
          </p:nvPr>
        </p:nvSpPr>
        <p:spPr/>
        <p:txBody>
          <a:bodyPr/>
          <a:lstStyle/>
          <a:p>
            <a:fld id="{1D0810E4-01AB-9646-8AC4-16351774ADC6}" type="slidenum">
              <a:rPr lang="en-US" smtClean="0"/>
              <a:t>2</a:t>
            </a:fld>
            <a:endParaRPr lang="en-US"/>
          </a:p>
        </p:txBody>
      </p:sp>
    </p:spTree>
    <p:extLst>
      <p:ext uri="{BB962C8B-B14F-4D97-AF65-F5344CB8AC3E}">
        <p14:creationId xmlns:p14="http://schemas.microsoft.com/office/powerpoint/2010/main" val="2637306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0810E4-01AB-9646-8AC4-16351774ADC6}" type="slidenum">
              <a:rPr lang="en-US" smtClean="0"/>
              <a:t>8</a:t>
            </a:fld>
            <a:endParaRPr lang="en-US"/>
          </a:p>
        </p:txBody>
      </p:sp>
    </p:spTree>
    <p:extLst>
      <p:ext uri="{BB962C8B-B14F-4D97-AF65-F5344CB8AC3E}">
        <p14:creationId xmlns:p14="http://schemas.microsoft.com/office/powerpoint/2010/main" val="2906704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9BDE8F-0E81-1542-B327-A94144414CD8}"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303770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BDE8F-0E81-1542-B327-A94144414CD8}"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128132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BDE8F-0E81-1542-B327-A94144414CD8}"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4268996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BDE8F-0E81-1542-B327-A94144414CD8}"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184339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BDE8F-0E81-1542-B327-A94144414CD8}"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118234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9BDE8F-0E81-1542-B327-A94144414CD8}"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3533635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9BDE8F-0E81-1542-B327-A94144414CD8}" type="datetimeFigureOut">
              <a:rPr lang="en-US" smtClean="0"/>
              <a:t>9/26/17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126490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9BDE8F-0E81-1542-B327-A94144414CD8}" type="datetimeFigureOut">
              <a:rPr lang="en-US" smtClean="0"/>
              <a:t>9/26/17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111258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BDE8F-0E81-1542-B327-A94144414CD8}" type="datetimeFigureOut">
              <a:rPr lang="en-US" smtClean="0"/>
              <a:t>9/26/17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14516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BDE8F-0E81-1542-B327-A94144414CD8}"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404892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BDE8F-0E81-1542-B327-A94144414CD8}"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5C5FF-9C11-7242-8613-9B6EF7A15247}" type="slidenum">
              <a:rPr lang="en-US" smtClean="0"/>
              <a:t>‹#›</a:t>
            </a:fld>
            <a:endParaRPr lang="en-US"/>
          </a:p>
        </p:txBody>
      </p:sp>
    </p:spTree>
    <p:extLst>
      <p:ext uri="{BB962C8B-B14F-4D97-AF65-F5344CB8AC3E}">
        <p14:creationId xmlns:p14="http://schemas.microsoft.com/office/powerpoint/2010/main" val="19283054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BDE8F-0E81-1542-B327-A94144414CD8}" type="datetimeFigureOut">
              <a:rPr lang="en-US" smtClean="0"/>
              <a:t>9/26/17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5C5FF-9C11-7242-8613-9B6EF7A15247}" type="slidenum">
              <a:rPr lang="en-US" smtClean="0"/>
              <a:t>‹#›</a:t>
            </a:fld>
            <a:endParaRPr lang="en-US"/>
          </a:p>
        </p:txBody>
      </p:sp>
    </p:spTree>
    <p:extLst>
      <p:ext uri="{BB962C8B-B14F-4D97-AF65-F5344CB8AC3E}">
        <p14:creationId xmlns:p14="http://schemas.microsoft.com/office/powerpoint/2010/main" val="56923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hyperlink" Target="https://ssrn.com/author=1348856" TargetMode="External"/><Relationship Id="rId4" Type="http://schemas.openxmlformats.org/officeDocument/2006/relationships/hyperlink" Target="https://uio.academia.edu/TinaMinkowitz" TargetMode="External"/><Relationship Id="rId5" Type="http://schemas.openxmlformats.org/officeDocument/2006/relationships/hyperlink" Target="https://www.madinamerica.com/author/tminkowitz/" TargetMode="External"/><Relationship Id="rId6" Type="http://schemas.openxmlformats.org/officeDocument/2006/relationships/hyperlink" Target="mailto:tminkowitz@earthlink.net" TargetMode="External"/><Relationship Id="rId7"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hyperlink" Target="http://www.chrusp.or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i.org/10.1017/S1744552316000495" TargetMode="External"/><Relationship Id="rId3" Type="http://schemas.openxmlformats.org/officeDocument/2006/relationships/hyperlink" Target="https://papers.ssrn.com/sol3/papers.cfm?abstract_id=2930553"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CRPD and legal capacity</a:t>
            </a:r>
            <a:endParaRPr lang="en-US" dirty="0"/>
          </a:p>
        </p:txBody>
      </p:sp>
      <p:sp>
        <p:nvSpPr>
          <p:cNvPr id="3" name="Subtitle 2"/>
          <p:cNvSpPr>
            <a:spLocks noGrp="1"/>
          </p:cNvSpPr>
          <p:nvPr>
            <p:ph type="subTitle" idx="1"/>
          </p:nvPr>
        </p:nvSpPr>
        <p:spPr>
          <a:xfrm>
            <a:off x="1371600" y="3600450"/>
            <a:ext cx="6400800" cy="2038350"/>
          </a:xfrm>
        </p:spPr>
        <p:txBody>
          <a:bodyPr>
            <a:normAutofit fontScale="77500" lnSpcReduction="20000"/>
          </a:bodyPr>
          <a:lstStyle/>
          <a:p>
            <a:r>
              <a:rPr lang="en-US" dirty="0" smtClean="0"/>
              <a:t>Tina Minkowitz</a:t>
            </a:r>
          </a:p>
          <a:p>
            <a:r>
              <a:rPr lang="en-US" dirty="0" smtClean="0"/>
              <a:t>CRPD course fall 2017</a:t>
            </a:r>
          </a:p>
          <a:p>
            <a:r>
              <a:rPr lang="en-US" dirty="0"/>
              <a:t>B</a:t>
            </a:r>
            <a:r>
              <a:rPr lang="en-US" dirty="0" smtClean="0"/>
              <a:t>ased on presentation at KAMI/NHRCK International Symposium, Seoul, 14 Sept 2017</a:t>
            </a:r>
          </a:p>
          <a:p>
            <a:r>
              <a:rPr lang="de-DE" dirty="0" smtClean="0"/>
              <a:t>©2017</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68300" y="5198110"/>
            <a:ext cx="2006600" cy="1485265"/>
          </a:xfrm>
          <a:prstGeom prst="rect">
            <a:avLst/>
          </a:prstGeom>
        </p:spPr>
      </p:pic>
    </p:spTree>
    <p:extLst>
      <p:ext uri="{BB962C8B-B14F-4D97-AF65-F5344CB8AC3E}">
        <p14:creationId xmlns:p14="http://schemas.microsoft.com/office/powerpoint/2010/main" val="25525379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CRPD Article 12 obligations</a:t>
            </a:r>
            <a:endParaRPr lang="en-US" dirty="0"/>
          </a:p>
        </p:txBody>
      </p:sp>
      <p:sp>
        <p:nvSpPr>
          <p:cNvPr id="3" name="Content Placeholder 2"/>
          <p:cNvSpPr>
            <a:spLocks noGrp="1"/>
          </p:cNvSpPr>
          <p:nvPr>
            <p:ph idx="1"/>
          </p:nvPr>
        </p:nvSpPr>
        <p:spPr>
          <a:xfrm>
            <a:off x="457200" y="1619444"/>
            <a:ext cx="8229600" cy="4525963"/>
          </a:xfrm>
        </p:spPr>
        <p:txBody>
          <a:bodyPr>
            <a:normAutofit fontScale="70000" lnSpcReduction="20000"/>
          </a:bodyPr>
          <a:lstStyle/>
          <a:p>
            <a:r>
              <a:rPr lang="en-US" dirty="0" smtClean="0"/>
              <a:t>SP must ensure that their legislative framework recognizes the legal capacity of persons with disabilities on an equal basis with others, and eliminate any provisions that allow the removal of legal capacity based on disability or decision-making skills. (11) </a:t>
            </a:r>
          </a:p>
          <a:p>
            <a:r>
              <a:rPr lang="en-US" dirty="0" smtClean="0"/>
              <a:t>SP must eliminate substitute decision-making regimes such as guardianship and mental health laws that allow detention and forced treatment. (12)</a:t>
            </a:r>
          </a:p>
          <a:p>
            <a:r>
              <a:rPr lang="en-US" dirty="0" smtClean="0"/>
              <a:t>SP must develop supported decision-making systems that meet the full spectrum of support needs and are based on the will and preferences of the person concerned. (13)</a:t>
            </a:r>
          </a:p>
          <a:p>
            <a:r>
              <a:rPr lang="en-US" dirty="0" smtClean="0"/>
              <a:t>SP must ensure that safeguards against abuse in a system of supported decision-making do not discriminate against PWD (14)</a:t>
            </a:r>
          </a:p>
          <a:p>
            <a:r>
              <a:rPr lang="en-US" dirty="0" smtClean="0"/>
              <a:t>Will proceed to discuss these in greater depth: supported decision-making system, legislation for universal legal capacity, elimination of substitute decision-making regimes; safeguards</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97994"/>
            <a:ext cx="920983" cy="860005"/>
          </a:xfrm>
          <a:prstGeom prst="rect">
            <a:avLst/>
          </a:prstGeom>
        </p:spPr>
      </p:pic>
    </p:spTree>
    <p:extLst>
      <p:ext uri="{BB962C8B-B14F-4D97-AF65-F5344CB8AC3E}">
        <p14:creationId xmlns:p14="http://schemas.microsoft.com/office/powerpoint/2010/main" val="16873848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support?</a:t>
            </a:r>
            <a:endParaRPr lang="en-US" dirty="0"/>
          </a:p>
        </p:txBody>
      </p:sp>
      <p:sp>
        <p:nvSpPr>
          <p:cNvPr id="3" name="Content Placeholder 2"/>
          <p:cNvSpPr>
            <a:spLocks noGrp="1"/>
          </p:cNvSpPr>
          <p:nvPr>
            <p:ph idx="1"/>
          </p:nvPr>
        </p:nvSpPr>
        <p:spPr/>
        <p:txBody>
          <a:bodyPr>
            <a:normAutofit/>
          </a:bodyPr>
          <a:lstStyle/>
          <a:p>
            <a:r>
              <a:rPr lang="en-US" dirty="0" smtClean="0"/>
              <a:t>‘Support </a:t>
            </a:r>
            <a:r>
              <a:rPr lang="en-US" dirty="0"/>
              <a:t>means the development of a relation and ways of working together, to make it possible for a person to express him or herself and communicate his or her wishes, under an agreement of trust and respect reflecting the person’s wishes</a:t>
            </a:r>
            <a:r>
              <a:rPr lang="en-US" dirty="0" smtClean="0"/>
              <a:t>.’</a:t>
            </a:r>
            <a:endParaRPr lang="en-US" dirty="0"/>
          </a:p>
          <a:p>
            <a:pPr lvl="1"/>
            <a:r>
              <a:rPr lang="en-US" dirty="0" smtClean="0"/>
              <a:t>IDA CRPD Forum Principles on Implementation of CRPD Article 12</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97994"/>
            <a:ext cx="920983" cy="860005"/>
          </a:xfrm>
          <a:prstGeom prst="rect">
            <a:avLst/>
          </a:prstGeom>
        </p:spPr>
      </p:pic>
    </p:spTree>
    <p:extLst>
      <p:ext uri="{BB962C8B-B14F-4D97-AF65-F5344CB8AC3E}">
        <p14:creationId xmlns:p14="http://schemas.microsoft.com/office/powerpoint/2010/main" val="1699521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dirty="0" smtClean="0"/>
              <a:t>How does support work?</a:t>
            </a:r>
            <a:endParaRPr lang="en-US" dirty="0"/>
          </a:p>
        </p:txBody>
      </p:sp>
      <p:sp>
        <p:nvSpPr>
          <p:cNvPr id="11267" name="Rectangle 3"/>
          <p:cNvSpPr>
            <a:spLocks noGrp="1" noChangeArrowheads="1"/>
          </p:cNvSpPr>
          <p:nvPr>
            <p:ph type="body" idx="1"/>
          </p:nvPr>
        </p:nvSpPr>
        <p:spPr/>
        <p:txBody>
          <a:bodyPr>
            <a:normAutofit fontScale="77500" lnSpcReduction="20000"/>
          </a:bodyPr>
          <a:lstStyle/>
          <a:p>
            <a:r>
              <a:rPr lang="en-US" sz="2800" dirty="0"/>
              <a:t>Requires patience and respect for the person</a:t>
            </a:r>
            <a:r>
              <a:rPr lang="ja-JP" altLang="en-US" sz="2800" dirty="0"/>
              <a:t>’</a:t>
            </a:r>
            <a:r>
              <a:rPr lang="en-US" sz="2800" dirty="0"/>
              <a:t>s own style and process of making decisions </a:t>
            </a:r>
            <a:endParaRPr lang="en-US" sz="2800" dirty="0" smtClean="0"/>
          </a:p>
          <a:p>
            <a:pPr>
              <a:lnSpc>
                <a:spcPct val="90000"/>
              </a:lnSpc>
            </a:pPr>
            <a:r>
              <a:rPr lang="en-US" sz="2800" dirty="0"/>
              <a:t>Support is based on a relationship of trust</a:t>
            </a:r>
          </a:p>
          <a:p>
            <a:pPr lvl="1">
              <a:lnSpc>
                <a:spcPct val="90000"/>
              </a:lnSpc>
            </a:pPr>
            <a:r>
              <a:rPr lang="en-US" sz="2400" dirty="0"/>
              <a:t>Even if a person cannot use language, she or he can still establish trusting relationships</a:t>
            </a:r>
          </a:p>
          <a:p>
            <a:pPr lvl="1">
              <a:lnSpc>
                <a:spcPct val="90000"/>
              </a:lnSpc>
            </a:pPr>
            <a:r>
              <a:rPr lang="en-US" sz="2400" dirty="0"/>
              <a:t>Is it trust or dependency?  Safeguards to ensure respect for person’s will and preferences at all </a:t>
            </a:r>
            <a:r>
              <a:rPr lang="en-US" sz="2400" dirty="0" smtClean="0"/>
              <a:t>times</a:t>
            </a:r>
            <a:endParaRPr lang="en-US" sz="2800" dirty="0" smtClean="0"/>
          </a:p>
          <a:p>
            <a:r>
              <a:rPr lang="en-US" sz="2800" dirty="0"/>
              <a:t>Can be simple or complex, transactional or more </a:t>
            </a:r>
            <a:r>
              <a:rPr lang="en-US" sz="2800" dirty="0" smtClean="0"/>
              <a:t>comprehensive</a:t>
            </a:r>
          </a:p>
          <a:p>
            <a:r>
              <a:rPr lang="en-US" sz="2800" dirty="0"/>
              <a:t>‘When a person does not speak [or sign], there are many other ways to express feelings and desires. Those providing support need to be very attentive to cues that indicate likes and dislikes.  There must be safeguards to ensure that providers of support do not overrule the will of the individual with a disability.’</a:t>
            </a:r>
          </a:p>
          <a:p>
            <a:pPr lvl="1"/>
            <a:r>
              <a:rPr lang="en-US" sz="2400" dirty="0"/>
              <a:t>IDC flyer on legal </a:t>
            </a:r>
            <a:r>
              <a:rPr lang="en-US" sz="2400" dirty="0" smtClean="0"/>
              <a:t>capacity</a:t>
            </a:r>
            <a:endParaRPr lang="en-US" sz="2800" dirty="0" smtClean="0"/>
          </a:p>
          <a:p>
            <a:r>
              <a:rPr lang="en-US" sz="2800" dirty="0" smtClean="0"/>
              <a:t>See Minkowitz, Paradigm of Supported Decision-Making (linked in course content for segment 3) for more references</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97994"/>
            <a:ext cx="920983" cy="860005"/>
          </a:xfrm>
          <a:prstGeom prst="rect">
            <a:avLst/>
          </a:prstGeom>
        </p:spPr>
      </p:pic>
    </p:spTree>
    <p:extLst>
      <p:ext uri="{BB962C8B-B14F-4D97-AF65-F5344CB8AC3E}">
        <p14:creationId xmlns:p14="http://schemas.microsoft.com/office/powerpoint/2010/main" val="12168953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Establishing a supported decision-making system</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Supported decision-making system features (GC1 </a:t>
            </a:r>
            <a:r>
              <a:rPr lang="en-US" dirty="0" err="1" smtClean="0"/>
              <a:t>para</a:t>
            </a:r>
            <a:r>
              <a:rPr lang="en-US" dirty="0" smtClean="0"/>
              <a:t>. 29):</a:t>
            </a:r>
          </a:p>
          <a:p>
            <a:pPr lvl="1"/>
            <a:r>
              <a:rPr lang="en-US" dirty="0" smtClean="0"/>
              <a:t>Accommodate all levels of need and all modes of communication, including high support needs and communication understood by very few people</a:t>
            </a:r>
          </a:p>
          <a:p>
            <a:pPr lvl="1"/>
            <a:r>
              <a:rPr lang="en-US" dirty="0" smtClean="0"/>
              <a:t>No financial barriers, nominal or no cost</a:t>
            </a:r>
          </a:p>
          <a:p>
            <a:pPr lvl="1"/>
            <a:r>
              <a:rPr lang="en-US" dirty="0" smtClean="0"/>
              <a:t>All support, including intensive support, is based on will and preferences of the person</a:t>
            </a:r>
          </a:p>
          <a:p>
            <a:pPr lvl="1"/>
            <a:r>
              <a:rPr lang="en-US" dirty="0" smtClean="0"/>
              <a:t>Legal recognition of support person, mechanism for third parties to challenge action if they believe contrary to will and preferences of person concerned</a:t>
            </a:r>
          </a:p>
          <a:p>
            <a:pPr lvl="1"/>
            <a:r>
              <a:rPr lang="en-US" dirty="0" smtClean="0"/>
              <a:t>SP must facilitate creation of support for people lacking natural supports</a:t>
            </a:r>
          </a:p>
          <a:p>
            <a:pPr lvl="1"/>
            <a:r>
              <a:rPr lang="en-US" dirty="0" smtClean="0"/>
              <a:t>Right to refuse support and to terminate or change support relationship at any time</a:t>
            </a:r>
          </a:p>
          <a:p>
            <a:pPr lvl="1"/>
            <a:r>
              <a:rPr lang="en-US" dirty="0" smtClean="0"/>
              <a:t>Provision of support not based on mental capacity assessments; requires new, non-discriminatory indicators of support needs</a:t>
            </a:r>
          </a:p>
          <a:p>
            <a:pPr lvl="1"/>
            <a:r>
              <a:rPr lang="en-US" dirty="0" smtClean="0"/>
              <a:t>Use of support does not justify limitation of fundamental rights (e.g. right to vote, marriage/civil partnership, intimate relationships, medical decisions, right to liberty)</a:t>
            </a:r>
          </a:p>
          <a:p>
            <a:pPr lvl="1"/>
            <a:r>
              <a:rPr lang="en-US" dirty="0" smtClean="0"/>
              <a:t>Establishment of safeguards to ensure person’s will and preferences respected</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33255538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components of supported decision-making system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Forms of support described, including informal support, peer support and advocacy, acceptance of diverse forms of communication, and advance planning (GC1 </a:t>
            </a:r>
            <a:r>
              <a:rPr lang="en-US" dirty="0" err="1" smtClean="0"/>
              <a:t>para</a:t>
            </a:r>
            <a:r>
              <a:rPr lang="en-US" dirty="0" smtClean="0"/>
              <a:t>. 17)</a:t>
            </a:r>
          </a:p>
          <a:p>
            <a:r>
              <a:rPr lang="en-US" dirty="0" smtClean="0"/>
              <a:t>Reasonable accommodation (GC1 </a:t>
            </a:r>
            <a:r>
              <a:rPr lang="en-US" dirty="0" err="1" smtClean="0"/>
              <a:t>para</a:t>
            </a:r>
            <a:r>
              <a:rPr lang="en-US" dirty="0" smtClean="0"/>
              <a:t>. 34)</a:t>
            </a:r>
          </a:p>
          <a:p>
            <a:r>
              <a:rPr lang="en-US" dirty="0" smtClean="0"/>
              <a:t>Children’s evolving capacities (GC1 </a:t>
            </a:r>
            <a:r>
              <a:rPr lang="en-US" dirty="0" err="1" smtClean="0"/>
              <a:t>para</a:t>
            </a:r>
            <a:r>
              <a:rPr lang="en-US" dirty="0" smtClean="0"/>
              <a:t>. 36)</a:t>
            </a:r>
          </a:p>
          <a:p>
            <a:r>
              <a:rPr lang="en-US" dirty="0" smtClean="0"/>
              <a:t>Accessible information and communication (GC1 </a:t>
            </a:r>
            <a:r>
              <a:rPr lang="en-US" dirty="0" err="1" smtClean="0"/>
              <a:t>para</a:t>
            </a:r>
            <a:r>
              <a:rPr lang="en-US" dirty="0" smtClean="0"/>
              <a:t>. 37)</a:t>
            </a:r>
          </a:p>
          <a:p>
            <a:r>
              <a:rPr lang="en-US" dirty="0" smtClean="0"/>
              <a:t>Supports related to access to justice (GC1 </a:t>
            </a:r>
            <a:r>
              <a:rPr lang="en-US" dirty="0" err="1" smtClean="0"/>
              <a:t>paras</a:t>
            </a:r>
            <a:r>
              <a:rPr lang="en-US" dirty="0" smtClean="0"/>
              <a:t>. 38-39)</a:t>
            </a:r>
          </a:p>
          <a:p>
            <a:r>
              <a:rPr lang="en-US" dirty="0" smtClean="0"/>
              <a:t>Health personnel in relation to supporters (GC1 </a:t>
            </a:r>
            <a:r>
              <a:rPr lang="en-US" dirty="0" err="1" smtClean="0"/>
              <a:t>para</a:t>
            </a:r>
            <a:r>
              <a:rPr lang="en-US" dirty="0" smtClean="0"/>
              <a:t>. 41)</a:t>
            </a:r>
          </a:p>
          <a:p>
            <a:r>
              <a:rPr lang="en-US" dirty="0" smtClean="0"/>
              <a:t>Accessible information about service options including non-medical approaches, and independent support, in relation to decisions about psychiatric treatment (GC1 </a:t>
            </a:r>
            <a:r>
              <a:rPr lang="en-US" dirty="0" err="1" smtClean="0"/>
              <a:t>para</a:t>
            </a:r>
            <a:r>
              <a:rPr lang="en-US" dirty="0" smtClean="0"/>
              <a:t>. 42)</a:t>
            </a:r>
          </a:p>
          <a:p>
            <a:r>
              <a:rPr lang="en-US" dirty="0" smtClean="0"/>
              <a:t>Recognition of natural supports occurring in the community, and right to access support even if the person currently resides in institution (GC1 </a:t>
            </a:r>
            <a:r>
              <a:rPr lang="en-US" dirty="0" err="1" smtClean="0"/>
              <a:t>paras</a:t>
            </a:r>
            <a:r>
              <a:rPr lang="en-US" dirty="0" smtClean="0"/>
              <a:t>. 45-46)</a:t>
            </a:r>
          </a:p>
          <a:p>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13689192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Recognizing universal legal capacity</a:t>
            </a:r>
            <a:endParaRPr lang="en-US" dirty="0"/>
          </a:p>
        </p:txBody>
      </p:sp>
      <p:sp>
        <p:nvSpPr>
          <p:cNvPr id="3" name="Content Placeholder 2"/>
          <p:cNvSpPr>
            <a:spLocks noGrp="1"/>
          </p:cNvSpPr>
          <p:nvPr>
            <p:ph idx="1"/>
          </p:nvPr>
        </p:nvSpPr>
        <p:spPr/>
        <p:txBody>
          <a:bodyPr>
            <a:normAutofit fontScale="85000" lnSpcReduction="10000"/>
          </a:bodyPr>
          <a:lstStyle/>
          <a:p>
            <a:pPr marL="342900" lvl="2" indent="-342900"/>
            <a:r>
              <a:rPr lang="en-US" dirty="0" smtClean="0"/>
              <a:t>Law must recognize universal legal capacity of adults, without limitation, and repeal provisions that allow removal of legal capacity based on discriminatory purpose or effect. (15)</a:t>
            </a:r>
          </a:p>
          <a:p>
            <a:pPr marL="342900" lvl="2" indent="-342900"/>
            <a:r>
              <a:rPr lang="en-US" dirty="0" smtClean="0"/>
              <a:t>Manifestation of the individual’s will and preferences is sufficient to constitute valid exercise of legal capacity. (16)</a:t>
            </a:r>
          </a:p>
          <a:p>
            <a:pPr marL="342900" lvl="2" indent="-342900"/>
            <a:r>
              <a:rPr lang="en-US" dirty="0" smtClean="0"/>
              <a:t>Public and private duty-bearers are obligated to provide accessible communication, reasonable accommodation, and access to support, when needed in relation to the exercise of legal capacity. (17)</a:t>
            </a:r>
          </a:p>
          <a:p>
            <a:pPr marL="342900" lvl="2" indent="-342900"/>
            <a:r>
              <a:rPr lang="en-US" dirty="0" smtClean="0"/>
              <a:t>When it is genuinely not practicable to determine a person’s will and preferences, after significant efforts, ‘best interpretation of will and preferences’ is applied and not ‘best interests,’ which is inappropriate for adults and amounts to substitute decision-making contrary to Article 12. (18)</a:t>
            </a:r>
          </a:p>
          <a:p>
            <a:pPr marL="342900" lvl="2" indent="-342900"/>
            <a:r>
              <a:rPr lang="en-US" dirty="0" smtClean="0"/>
              <a:t>Legal capacity and person’s decision-making must be respected at all times, including in crisis situations. (19)</a:t>
            </a:r>
          </a:p>
          <a:p>
            <a:pPr marL="342900" lvl="2" indent="-342900"/>
            <a:endParaRPr lang="en-US" dirty="0" smtClean="0"/>
          </a:p>
          <a:p>
            <a:pPr marL="342900" lvl="2" indent="-342900"/>
            <a:endParaRPr lang="en-US" dirty="0" smtClean="0"/>
          </a:p>
          <a:p>
            <a:pPr marL="342900" lvl="2" indent="-342900"/>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67473"/>
            <a:ext cx="846577" cy="790526"/>
          </a:xfrm>
          <a:prstGeom prst="rect">
            <a:avLst/>
          </a:prstGeom>
        </p:spPr>
      </p:pic>
    </p:spTree>
    <p:extLst>
      <p:ext uri="{BB962C8B-B14F-4D97-AF65-F5344CB8AC3E}">
        <p14:creationId xmlns:p14="http://schemas.microsoft.com/office/powerpoint/2010/main" val="42515444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and eliminating substitute decision-making regimes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Substitute decision-making regimes are characterized by coercive paternalism:</a:t>
            </a:r>
          </a:p>
          <a:p>
            <a:pPr lvl="1"/>
            <a:r>
              <a:rPr lang="en-US" dirty="0"/>
              <a:t>R</a:t>
            </a:r>
            <a:r>
              <a:rPr lang="en-US" dirty="0" smtClean="0"/>
              <a:t>emoval of personal autonomy, and subjection of the person to the will of another individual, based on a view that such measure is in the ‘best interests’ of the person concerned.</a:t>
            </a:r>
          </a:p>
          <a:p>
            <a:r>
              <a:rPr lang="en-US" dirty="0" smtClean="0"/>
              <a:t>Substitute decision-making regimes can be identified by the following characteristics: (20)</a:t>
            </a:r>
          </a:p>
          <a:p>
            <a:pPr lvl="1"/>
            <a:r>
              <a:rPr lang="en-US" dirty="0" smtClean="0"/>
              <a:t>Legal capacity is removed from a person, generally or in respect of one particular decision</a:t>
            </a:r>
          </a:p>
          <a:p>
            <a:pPr lvl="1"/>
            <a:r>
              <a:rPr lang="en-US" dirty="0" smtClean="0"/>
              <a:t>Substitute decision-maker can be appointed by someone other than person concerned, this can be done against his or her will</a:t>
            </a:r>
          </a:p>
          <a:p>
            <a:pPr lvl="1"/>
            <a:r>
              <a:rPr lang="en-US" dirty="0" smtClean="0"/>
              <a:t>Decision made by substitute decision-maker is based on ‘best interests’ as opposed to the person’s own will and preferences</a:t>
            </a:r>
          </a:p>
          <a:p>
            <a:r>
              <a:rPr lang="en-US" dirty="0" smtClean="0"/>
              <a:t>All such regimes have to be abolished.  In particular, this refers to the abolition of guardianship, conservatorship and mental health laws that allow institutionalization against the person’s will or without his or her free and informed consent, and/or forced treatment. (21)</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22526735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and eliminating substitute decision-making regimes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Custodial care arrangements in which care providers are empowered to restrict a person’s autonomy according to their determination of the person’s care requirements, similarly constitute substitute decision-making and must be abolished.  I.e. legal capacity deprivation is a feature of the institutional care regime, even without legal authorization.</a:t>
            </a:r>
          </a:p>
          <a:p>
            <a:r>
              <a:rPr lang="en-US" dirty="0" smtClean="0"/>
              <a:t>SP must ‘combat both formal and informal substitute decision-making’.  To this end, they must take positive steps to ensure that PWD have opportunities to make meaningful choices and develop their personalities.  This includes opportunities to build social networks; to work and earn a living on equal basis with others; multiple choices for residing in community; education at all levels. (22)</a:t>
            </a:r>
          </a:p>
          <a:p>
            <a:pPr lvl="1"/>
            <a:r>
              <a:rPr lang="en-US" dirty="0" smtClean="0"/>
              <a:t>See also obligations to ensure the equal advancement and development of WWD (Art. 6); right to develop one’s creative and artistic potential (Art. 30); role of communities as natural support (23)</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845050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Safeguards are needed to ensure that supporters, counter-parties, authorities respect the person’s will and preferences </a:t>
            </a:r>
            <a:r>
              <a:rPr lang="mr-IN" dirty="0" smtClean="0"/>
              <a:t>–</a:t>
            </a:r>
            <a:r>
              <a:rPr lang="en-US" dirty="0" smtClean="0"/>
              <a:t> safeguards do not question the person’s decisions or decision-making capacity (24)</a:t>
            </a:r>
          </a:p>
          <a:p>
            <a:pPr lvl="1"/>
            <a:r>
              <a:rPr lang="en-US" dirty="0" smtClean="0"/>
              <a:t>Both support and safeguards against abuse depend on quality of interaction and attitude of patience, openness, willingness etc.</a:t>
            </a:r>
          </a:p>
          <a:p>
            <a:r>
              <a:rPr lang="en-US" dirty="0" smtClean="0"/>
              <a:t>GC1:</a:t>
            </a:r>
          </a:p>
          <a:p>
            <a:pPr lvl="1"/>
            <a:r>
              <a:rPr lang="en-US" dirty="0" smtClean="0"/>
              <a:t>‘Undue </a:t>
            </a:r>
            <a:r>
              <a:rPr lang="en-US" dirty="0"/>
              <a:t>influence is characterized as occurring, where the quality of the interaction between the support person and the person being supported includes signs of fear, aggression, threat, deception or manipulation</a:t>
            </a:r>
            <a:r>
              <a:rPr lang="en-US" dirty="0" smtClean="0"/>
              <a:t>.’</a:t>
            </a:r>
          </a:p>
          <a:p>
            <a:pPr lvl="1"/>
            <a:r>
              <a:rPr lang="en-US" dirty="0" smtClean="0"/>
              <a:t>‘Best interpretation’ is included in normative content of Article 12.4 on safeguards, and can be understood as a principle that completes and affirms the obligation to respect the person’s will and preferences, even when it is not possible to determine. </a:t>
            </a:r>
          </a:p>
          <a:p>
            <a:pPr lvl="2"/>
            <a:r>
              <a:rPr lang="en-US" dirty="0" smtClean="0"/>
              <a:t>Epistemology/ontology.  </a:t>
            </a:r>
            <a:r>
              <a:rPr lang="en-US" dirty="0" err="1" smtClean="0"/>
              <a:t>Intersubjective</a:t>
            </a:r>
            <a:r>
              <a:rPr lang="en-US" dirty="0" smtClean="0"/>
              <a:t>, not </a:t>
            </a:r>
            <a:r>
              <a:rPr lang="en-US" smtClean="0"/>
              <a:t>falsely objective.</a:t>
            </a:r>
            <a:endParaRPr lang="en-US" dirty="0" smtClean="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15636882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considerations for implementation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Review and reform legislation and practices relating to the exercise of legal capacity, in all spheres including access to justice, liberty and security, integrity of the person, privacy, marriage and family relations, right to health, political participation (</a:t>
            </a:r>
            <a:r>
              <a:rPr lang="en-US" dirty="0" smtClean="0"/>
              <a:t>25)</a:t>
            </a:r>
            <a:endParaRPr lang="en-US" dirty="0" smtClean="0"/>
          </a:p>
          <a:p>
            <a:r>
              <a:rPr lang="en-US" dirty="0" smtClean="0"/>
              <a:t>Consider the obligations of equality and non-discrimination with regard to the responsibility of PWD for breach of their legal duties, and liability to criminal and civil penalties.  </a:t>
            </a:r>
          </a:p>
          <a:p>
            <a:pPr lvl="1"/>
            <a:r>
              <a:rPr lang="en-US" dirty="0" smtClean="0"/>
              <a:t>CRPD jurisprudence under Article 14 calls for abolition of declarations of unfitness to plead and declarations of incapacity to be held criminally responsible, as well as security measures based on such declarations.  (</a:t>
            </a:r>
            <a:r>
              <a:rPr lang="en-US" dirty="0" smtClean="0"/>
              <a:t>26)</a:t>
            </a:r>
            <a:endParaRPr lang="en-US" dirty="0"/>
          </a:p>
          <a:p>
            <a:pPr lvl="1"/>
            <a:r>
              <a:rPr lang="en-US" dirty="0" smtClean="0"/>
              <a:t>Support and accommodations must be provided to stand trial. (</a:t>
            </a:r>
            <a:r>
              <a:rPr lang="en-US" dirty="0" smtClean="0"/>
              <a:t>27)</a:t>
            </a:r>
            <a:endParaRPr lang="en-US" dirty="0" smtClean="0"/>
          </a:p>
          <a:p>
            <a:pPr lvl="1"/>
            <a:r>
              <a:rPr lang="en-US" dirty="0" smtClean="0"/>
              <a:t>Restorative justice measures are encouraged, cannot require compliance with mental health treatment. </a:t>
            </a:r>
            <a:r>
              <a:rPr lang="en-US" dirty="0" smtClean="0"/>
              <a:t>(</a:t>
            </a:r>
            <a:r>
              <a:rPr lang="en-US" dirty="0" smtClean="0"/>
              <a:t>28</a:t>
            </a:r>
            <a:r>
              <a:rPr lang="en-US" dirty="0" smtClean="0"/>
              <a:t>)</a:t>
            </a:r>
            <a:endParaRPr lang="en-US" dirty="0" smtClean="0"/>
          </a:p>
          <a:p>
            <a:pPr lvl="1"/>
            <a:r>
              <a:rPr lang="en-US" dirty="0" smtClean="0"/>
              <a:t>Detention settings must comply with CRPD objectives and principles, including accessibility, reasonable accommodation, non-discrimination, inclusion and participation, no forced treatment. (</a:t>
            </a:r>
            <a:r>
              <a:rPr lang="en-US" dirty="0" smtClean="0"/>
              <a:t>29)</a:t>
            </a:r>
            <a:endParaRPr lang="en-US" dirty="0" smtClean="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22958151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capacity as a human right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Equal recognition before the law</a:t>
            </a:r>
          </a:p>
          <a:p>
            <a:pPr lvl="1"/>
            <a:r>
              <a:rPr lang="en-US" dirty="0" smtClean="0"/>
              <a:t>Status of person, nominal holder of rights and duties, actor whose personal autonomy is protected</a:t>
            </a:r>
          </a:p>
          <a:p>
            <a:r>
              <a:rPr lang="en-US" dirty="0" smtClean="0"/>
              <a:t>Legal capacity</a:t>
            </a:r>
          </a:p>
          <a:p>
            <a:pPr lvl="1"/>
            <a:r>
              <a:rPr lang="en-US" dirty="0" smtClean="0"/>
              <a:t>Holding rights and duties AND having power to act in all aspects of life, within the framework of legal permissions and prohibitions</a:t>
            </a:r>
          </a:p>
          <a:p>
            <a:r>
              <a:rPr lang="en-US" dirty="0" smtClean="0"/>
              <a:t>Equal powers as others in private and public aspects of life (1)</a:t>
            </a:r>
          </a:p>
          <a:p>
            <a:pPr lvl="1"/>
            <a:r>
              <a:rPr lang="en-US" dirty="0" smtClean="0"/>
              <a:t>Basis for mutual respect in relationships, personal development, economic livelihood, fulfilling responsibilities to family and community</a:t>
            </a:r>
          </a:p>
          <a:p>
            <a:pPr lvl="1"/>
            <a:r>
              <a:rPr lang="en-US" dirty="0" smtClean="0"/>
              <a:t>Formal equality insufficient, how to equalize power in light of human diversity AND hierarchies of sex, ethnicity, social class, etc.?</a:t>
            </a:r>
          </a:p>
          <a:p>
            <a:r>
              <a:rPr lang="en-US" dirty="0" smtClean="0"/>
              <a:t>Personal autonomy protected by right to legal capacity (2)</a:t>
            </a:r>
          </a:p>
          <a:p>
            <a:pPr lvl="1"/>
            <a:r>
              <a:rPr lang="en-US" dirty="0" smtClean="0"/>
              <a:t>Freedom to initiate lawful acts, freedom to consent, freedom to refuse</a:t>
            </a:r>
          </a:p>
          <a:p>
            <a:pPr lvl="1"/>
            <a:r>
              <a:rPr lang="en-US" dirty="0" smtClean="0"/>
              <a:t>Others barred from from acting within the individual’s sphere of personal autonomy </a:t>
            </a:r>
          </a:p>
          <a:p>
            <a:endParaRPr lang="en-US" dirty="0" smtClean="0"/>
          </a:p>
        </p:txBody>
      </p:sp>
      <p:pic>
        <p:nvPicPr>
          <p:cNvPr id="4" name="Picture 3" descr="CHRUSP logo cop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23845593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Equality before the law is</a:t>
            </a:r>
            <a:r>
              <a:rPr lang="en-US" dirty="0"/>
              <a:t> </a:t>
            </a:r>
            <a:r>
              <a:rPr lang="en-US" dirty="0" smtClean="0"/>
              <a:t>a civil/political right, applicable from moment of ratification. Obligation to provide access to support in 12.3 is necessary to fulfill civil/political right and not subject to progressive realization; take immediate steps. </a:t>
            </a:r>
            <a:r>
              <a:rPr lang="en-US" dirty="0" smtClean="0"/>
              <a:t>(</a:t>
            </a:r>
            <a:r>
              <a:rPr lang="en-US" dirty="0" smtClean="0"/>
              <a:t>30</a:t>
            </a:r>
            <a:r>
              <a:rPr lang="en-US" dirty="0" smtClean="0"/>
              <a:t>)</a:t>
            </a:r>
            <a:endParaRPr lang="en-US" dirty="0" smtClean="0"/>
          </a:p>
          <a:p>
            <a:r>
              <a:rPr lang="en-US" dirty="0" smtClean="0"/>
              <a:t>PWPSD and PWID are particularly impacted by legal capacity denials; Article 12 implementation is essential to fulfill the Article 1 purpose of equal enjoyment of all rights and freedoms by all persons with disabilities. (</a:t>
            </a:r>
            <a:r>
              <a:rPr lang="en-US" dirty="0" smtClean="0"/>
              <a:t>31)</a:t>
            </a:r>
            <a:endParaRPr lang="en-US" dirty="0" smtClean="0"/>
          </a:p>
          <a:p>
            <a:r>
              <a:rPr lang="en-US" dirty="0" smtClean="0"/>
              <a:t>Ensure that older persons, including those diagnosed with dementia, are included in legal capacity reform and the development of supported decision-making systems.</a:t>
            </a:r>
          </a:p>
          <a:p>
            <a:r>
              <a:rPr lang="en-US" dirty="0" smtClean="0"/>
              <a:t>Ensure close consultation and active involvement of PWD through representative organizations, in undertaking law reform, development of supported decision-making systems, and other measures to implement Article 12. (</a:t>
            </a:r>
            <a:r>
              <a:rPr lang="en-US" dirty="0" smtClean="0"/>
              <a:t>32)</a:t>
            </a:r>
            <a:endParaRPr lang="en-US" dirty="0" smtClean="0"/>
          </a:p>
          <a:p>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66235697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Flynn and </a:t>
            </a:r>
            <a:r>
              <a:rPr lang="en-US" dirty="0" err="1" smtClean="0"/>
              <a:t>Arstein-Kerslake</a:t>
            </a:r>
            <a:r>
              <a:rPr lang="en-US" dirty="0" smtClean="0"/>
              <a:t> propose ‘disability-neutral’ coercive state intervention when a person’s life, health or safety is at imminent risk </a:t>
            </a:r>
            <a:r>
              <a:rPr lang="mr-IN" dirty="0" smtClean="0"/>
              <a:t>–</a:t>
            </a:r>
            <a:r>
              <a:rPr lang="en-US" dirty="0" smtClean="0"/>
              <a:t> as opposed to disability-specific measures that are known to violate CRPD, such as </a:t>
            </a:r>
            <a:r>
              <a:rPr lang="en-US" dirty="0" err="1" smtClean="0"/>
              <a:t>mh</a:t>
            </a:r>
            <a:r>
              <a:rPr lang="en-US" dirty="0" smtClean="0"/>
              <a:t> laws and guardianship. (</a:t>
            </a:r>
            <a:r>
              <a:rPr lang="en-US" dirty="0" smtClean="0"/>
              <a:t>33)</a:t>
            </a:r>
            <a:endParaRPr lang="en-US" dirty="0" smtClean="0"/>
          </a:p>
          <a:p>
            <a:pPr lvl="1"/>
            <a:r>
              <a:rPr lang="en-US" dirty="0" smtClean="0"/>
              <a:t>E.g. coercive entry into the person’s home to ascertain risk and then other ‘proportionate’ measures</a:t>
            </a:r>
          </a:p>
          <a:p>
            <a:r>
              <a:rPr lang="en-US" dirty="0" smtClean="0"/>
              <a:t>Minkowitz responds that this is nothing but a functional capacity test in disguise, and an application of the ‘best interest’ principle to adults, contrary to GC1. (</a:t>
            </a:r>
            <a:r>
              <a:rPr lang="en-US" dirty="0" smtClean="0"/>
              <a:t>34)</a:t>
            </a:r>
            <a:endParaRPr lang="en-US" dirty="0" smtClean="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231539112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reform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Terminology:</a:t>
            </a:r>
          </a:p>
          <a:p>
            <a:pPr lvl="1"/>
            <a:r>
              <a:rPr lang="en-US" dirty="0" smtClean="0"/>
              <a:t>Plenary (full) guardianship</a:t>
            </a:r>
          </a:p>
          <a:p>
            <a:pPr lvl="1"/>
            <a:r>
              <a:rPr lang="en-US" dirty="0" smtClean="0"/>
              <a:t>Limited guardianship </a:t>
            </a:r>
            <a:r>
              <a:rPr lang="mr-IN" dirty="0" smtClean="0"/>
              <a:t>–</a:t>
            </a:r>
            <a:r>
              <a:rPr lang="en-US" dirty="0" smtClean="0"/>
              <a:t> may mean co-decision-making, or guardianship re specific acts</a:t>
            </a:r>
          </a:p>
          <a:p>
            <a:pPr lvl="1"/>
            <a:r>
              <a:rPr lang="en-US" dirty="0" smtClean="0"/>
              <a:t>Specific guardianship </a:t>
            </a:r>
            <a:r>
              <a:rPr lang="mr-IN" dirty="0" smtClean="0"/>
              <a:t>–</a:t>
            </a:r>
            <a:r>
              <a:rPr lang="en-US" dirty="0" smtClean="0"/>
              <a:t> for specific acts</a:t>
            </a:r>
          </a:p>
          <a:p>
            <a:r>
              <a:rPr lang="en-US" dirty="0" smtClean="0"/>
              <a:t>Costa Rica and India have enacted limited guardianship/co-decision-making, appointed by a court, with some obligation of co-decision-maker to respect the person’s will and preferences</a:t>
            </a:r>
          </a:p>
          <a:p>
            <a:r>
              <a:rPr lang="en-US" dirty="0" smtClean="0"/>
              <a:t>Peru is considering legislation that would abolish all guardianship and that would only allow court to appoint supporter in situations roughly corresponding to best interpretation of will and preferences</a:t>
            </a:r>
          </a:p>
          <a:p>
            <a:pPr lvl="1"/>
            <a:r>
              <a:rPr lang="en-US" dirty="0" smtClean="0"/>
              <a:t>This would comply with CRPD, as the person has a right to refuse support, but can be improved to more closely reflect CRPD on best interpretation</a:t>
            </a:r>
          </a:p>
          <a:p>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32178968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questions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Will these reforms do away with forced psychiatry?  </a:t>
            </a:r>
          </a:p>
          <a:p>
            <a:r>
              <a:rPr lang="en-US" dirty="0" smtClean="0"/>
              <a:t>India’s reform is in Rights of Persons with Disabilities Act, which applies CRPD incorrectly on Article 14 and thus allows involuntary hospitalization to continue.</a:t>
            </a:r>
          </a:p>
          <a:p>
            <a:r>
              <a:rPr lang="en-US" dirty="0" smtClean="0"/>
              <a:t>Costa Rica’s reform specifies that co-decision-maker cannot give consent on person’s behalf; = no involuntary hospitalization/treatment (unless specific </a:t>
            </a:r>
            <a:r>
              <a:rPr lang="en-US" dirty="0" err="1" smtClean="0"/>
              <a:t>mh</a:t>
            </a:r>
            <a:r>
              <a:rPr lang="en-US" dirty="0" smtClean="0"/>
              <a:t> provision?)</a:t>
            </a:r>
          </a:p>
          <a:p>
            <a:pPr lvl="1"/>
            <a:r>
              <a:rPr lang="en-US" dirty="0" smtClean="0"/>
              <a:t>However, power inequalities of co-decision-making (and otherwise) can result in unwanted treatment, also no apparent change to security measures in psychiatric system for people deemed criminally irresponsible</a:t>
            </a:r>
          </a:p>
          <a:p>
            <a:r>
              <a:rPr lang="en-US" dirty="0" smtClean="0"/>
              <a:t>Peru’s reform recognizes legal capacity for all purposes; Peru briefly enacted a </a:t>
            </a:r>
            <a:r>
              <a:rPr lang="en-US" dirty="0" err="1" smtClean="0"/>
              <a:t>mh</a:t>
            </a:r>
            <a:r>
              <a:rPr lang="en-US" dirty="0" smtClean="0"/>
              <a:t> law for involuntary hospitalization but repealed it after CRPD review; reform does not address criminal system</a:t>
            </a:r>
          </a:p>
          <a:p>
            <a:r>
              <a:rPr lang="en-US" dirty="0" smtClean="0"/>
              <a:t>Some civil law countries also have security measures for people deprived of legal capacity and considered dangerous; I haven’t been able to ascertain whether these provisions would survive Peru’s or CR’s reforms</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285351677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 information</a:t>
            </a:r>
            <a:endParaRPr lang="en-US" dirty="0"/>
          </a:p>
        </p:txBody>
      </p:sp>
      <p:sp>
        <p:nvSpPr>
          <p:cNvPr id="3" name="Content Placeholder 2"/>
          <p:cNvSpPr>
            <a:spLocks noGrp="1"/>
          </p:cNvSpPr>
          <p:nvPr>
            <p:ph idx="1"/>
          </p:nvPr>
        </p:nvSpPr>
        <p:spPr/>
        <p:txBody>
          <a:bodyPr/>
          <a:lstStyle/>
          <a:p>
            <a:r>
              <a:rPr lang="en-US" dirty="0" smtClean="0">
                <a:hlinkClick r:id="rId2"/>
              </a:rPr>
              <a:t>www.chrusp.org</a:t>
            </a:r>
            <a:endParaRPr lang="en-US" dirty="0" smtClean="0"/>
          </a:p>
          <a:p>
            <a:r>
              <a:rPr lang="en-US" u="sng" dirty="0">
                <a:hlinkClick r:id="rId3"/>
              </a:rPr>
              <a:t>https://ssrn.com/author=</a:t>
            </a:r>
            <a:r>
              <a:rPr lang="en-US" u="sng" dirty="0" smtClean="0">
                <a:hlinkClick r:id="rId3"/>
              </a:rPr>
              <a:t>1348856</a:t>
            </a:r>
            <a:endParaRPr lang="en-US" u="sng" dirty="0" smtClean="0"/>
          </a:p>
          <a:p>
            <a:r>
              <a:rPr lang="en-US" u="sng" dirty="0">
                <a:hlinkClick r:id="rId4"/>
              </a:rPr>
              <a:t>https://uio.academia.edu/</a:t>
            </a:r>
            <a:r>
              <a:rPr lang="en-US" u="sng" dirty="0" smtClean="0">
                <a:hlinkClick r:id="rId4"/>
              </a:rPr>
              <a:t>TinaMinkowitz</a:t>
            </a:r>
            <a:endParaRPr lang="en-US" u="sng" dirty="0" smtClean="0"/>
          </a:p>
          <a:p>
            <a:r>
              <a:rPr lang="en-US" dirty="0">
                <a:hlinkClick r:id="rId5"/>
              </a:rPr>
              <a:t>https://www.madinamerica.com/author/tminkowitz</a:t>
            </a:r>
            <a:r>
              <a:rPr lang="en-US" dirty="0" smtClean="0">
                <a:hlinkClick r:id="rId5"/>
              </a:rPr>
              <a:t>/</a:t>
            </a:r>
            <a:endParaRPr lang="en-US" dirty="0" smtClean="0"/>
          </a:p>
          <a:p>
            <a:r>
              <a:rPr lang="en-US" dirty="0" smtClean="0">
                <a:hlinkClick r:id="rId6"/>
              </a:rPr>
              <a:t>tminkowitz@earthlink.net</a:t>
            </a:r>
            <a:endParaRPr lang="en-US" dirty="0" smtClean="0"/>
          </a:p>
          <a:p>
            <a:endParaRPr lang="en-US" dirty="0"/>
          </a:p>
        </p:txBody>
      </p:sp>
      <p:pic>
        <p:nvPicPr>
          <p:cNvPr id="4" name="Picture 3" descr="CHRUSP logo copy.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22037305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Endnotes</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AutoNum type="arabicParenR"/>
            </a:pPr>
            <a:r>
              <a:rPr lang="en-US" dirty="0" smtClean="0"/>
              <a:t>CEDAW General Recommendation No. 21, </a:t>
            </a:r>
            <a:r>
              <a:rPr lang="en-US" dirty="0" err="1" smtClean="0"/>
              <a:t>paras</a:t>
            </a:r>
            <a:r>
              <a:rPr lang="en-US" dirty="0" smtClean="0"/>
              <a:t>. 7-9.</a:t>
            </a:r>
          </a:p>
          <a:p>
            <a:pPr marL="514350" indent="-514350">
              <a:buAutoNum type="arabicParenR"/>
            </a:pPr>
            <a:r>
              <a:rPr lang="en-US" dirty="0" smtClean="0"/>
              <a:t>CRPD General Comment No. 1 (GC1)  </a:t>
            </a:r>
            <a:r>
              <a:rPr lang="en-US" dirty="0" err="1" smtClean="0"/>
              <a:t>para</a:t>
            </a:r>
            <a:r>
              <a:rPr lang="en-US" dirty="0" smtClean="0"/>
              <a:t>. 24.</a:t>
            </a:r>
          </a:p>
          <a:p>
            <a:pPr marL="514350" indent="-514350">
              <a:buAutoNum type="arabicParenR"/>
            </a:pPr>
            <a:r>
              <a:rPr lang="en-US" dirty="0" smtClean="0"/>
              <a:t>OHCHR background conference document on legal capacity, prepared during CRPD negotiations.</a:t>
            </a:r>
          </a:p>
          <a:p>
            <a:pPr marL="514350" indent="-514350">
              <a:buAutoNum type="arabicParenR"/>
            </a:pPr>
            <a:r>
              <a:rPr lang="en-US" dirty="0" smtClean="0"/>
              <a:t>CEDAW GR21, </a:t>
            </a:r>
            <a:r>
              <a:rPr lang="en-US" dirty="0" err="1" smtClean="0"/>
              <a:t>paras</a:t>
            </a:r>
            <a:r>
              <a:rPr lang="en-US" dirty="0" smtClean="0"/>
              <a:t>. 7-9.</a:t>
            </a:r>
          </a:p>
          <a:p>
            <a:pPr marL="514350" indent="-514350">
              <a:buAutoNum type="arabicParenR"/>
            </a:pPr>
            <a:r>
              <a:rPr lang="en-US" dirty="0" smtClean="0"/>
              <a:t>GC1 </a:t>
            </a:r>
            <a:r>
              <a:rPr lang="en-US" dirty="0" err="1" smtClean="0"/>
              <a:t>paras</a:t>
            </a:r>
            <a:r>
              <a:rPr lang="en-US" dirty="0" smtClean="0"/>
              <a:t>. 32-34.</a:t>
            </a:r>
          </a:p>
          <a:p>
            <a:pPr marL="514350" indent="-514350">
              <a:buAutoNum type="arabicParenR"/>
            </a:pPr>
            <a:r>
              <a:rPr lang="en-US" dirty="0" smtClean="0"/>
              <a:t>GC1 </a:t>
            </a:r>
            <a:r>
              <a:rPr lang="en-US" dirty="0" err="1" smtClean="0"/>
              <a:t>para</a:t>
            </a:r>
            <a:r>
              <a:rPr lang="en-US" dirty="0" smtClean="0"/>
              <a:t> 32.</a:t>
            </a:r>
          </a:p>
          <a:p>
            <a:pPr marL="514350" indent="-514350">
              <a:buAutoNum type="arabicParenR"/>
            </a:pPr>
            <a:r>
              <a:rPr lang="en-US" dirty="0" smtClean="0"/>
              <a:t>GC1 </a:t>
            </a:r>
            <a:r>
              <a:rPr lang="en-US" dirty="0" err="1" smtClean="0"/>
              <a:t>para</a:t>
            </a:r>
            <a:r>
              <a:rPr lang="en-US" dirty="0" smtClean="0"/>
              <a:t>. 14.</a:t>
            </a:r>
          </a:p>
          <a:p>
            <a:pPr marL="514350" indent="-514350">
              <a:buAutoNum type="arabicParenR"/>
            </a:pPr>
            <a:r>
              <a:rPr lang="en-US" dirty="0" smtClean="0"/>
              <a:t>GC1 </a:t>
            </a:r>
            <a:r>
              <a:rPr lang="en-US" dirty="0" err="1" smtClean="0"/>
              <a:t>paras</a:t>
            </a:r>
            <a:r>
              <a:rPr lang="en-US" dirty="0" smtClean="0"/>
              <a:t>. 13-15.</a:t>
            </a:r>
          </a:p>
          <a:p>
            <a:pPr marL="514350" indent="-514350">
              <a:buAutoNum type="arabicParenR"/>
            </a:pPr>
            <a:r>
              <a:rPr lang="en-US" dirty="0" smtClean="0"/>
              <a:t>GC1 </a:t>
            </a:r>
            <a:r>
              <a:rPr lang="en-US" dirty="0" err="1" smtClean="0"/>
              <a:t>para</a:t>
            </a:r>
            <a:r>
              <a:rPr lang="en-US" dirty="0" smtClean="0"/>
              <a:t>. 15.</a:t>
            </a:r>
          </a:p>
          <a:p>
            <a:pPr marL="514350" indent="-514350">
              <a:buAutoNum type="arabicParenR"/>
            </a:pPr>
            <a:r>
              <a:rPr lang="en-US" dirty="0" smtClean="0"/>
              <a:t>Ibid.</a:t>
            </a:r>
          </a:p>
          <a:p>
            <a:pPr marL="514350" indent="-514350">
              <a:buFont typeface="Arial"/>
              <a:buAutoNum type="arabicParenR"/>
            </a:pPr>
            <a:r>
              <a:rPr lang="en-US" dirty="0" smtClean="0"/>
              <a:t>GC1 </a:t>
            </a:r>
            <a:r>
              <a:rPr lang="en-US" dirty="0" err="1" smtClean="0"/>
              <a:t>paras</a:t>
            </a:r>
            <a:r>
              <a:rPr lang="en-US" dirty="0" smtClean="0"/>
              <a:t>. 15, 25, 32-34, 50(a). See also documentation on legal capacity reform project in Peru, </a:t>
            </a:r>
            <a:r>
              <a:rPr lang="en-US" dirty="0" err="1"/>
              <a:t>Anteproyecto</a:t>
            </a:r>
            <a:r>
              <a:rPr lang="en-US" dirty="0"/>
              <a:t> de ley N° _____ </a:t>
            </a:r>
            <a:r>
              <a:rPr lang="en-US" dirty="0" err="1"/>
              <a:t>cr</a:t>
            </a:r>
            <a:r>
              <a:rPr lang="en-US" dirty="0"/>
              <a:t>/ de </a:t>
            </a:r>
            <a:r>
              <a:rPr lang="en-US" dirty="0" err="1"/>
              <a:t>Reforma</a:t>
            </a:r>
            <a:r>
              <a:rPr lang="en-US" dirty="0"/>
              <a:t> del </a:t>
            </a:r>
            <a:r>
              <a:rPr lang="en-US" dirty="0" err="1"/>
              <a:t>Código</a:t>
            </a:r>
            <a:r>
              <a:rPr lang="en-US" dirty="0"/>
              <a:t> Civil, </a:t>
            </a:r>
            <a:r>
              <a:rPr lang="en-US" dirty="0" err="1"/>
              <a:t>referido</a:t>
            </a:r>
            <a:r>
              <a:rPr lang="en-US" dirty="0"/>
              <a:t> al </a:t>
            </a:r>
            <a:r>
              <a:rPr lang="en-US" dirty="0" err="1"/>
              <a:t>ejercicio</a:t>
            </a:r>
            <a:r>
              <a:rPr lang="en-US" dirty="0"/>
              <a:t> de la </a:t>
            </a:r>
            <a:r>
              <a:rPr lang="en-US" dirty="0" err="1"/>
              <a:t>capacidad</a:t>
            </a:r>
            <a:r>
              <a:rPr lang="en-US" dirty="0"/>
              <a:t> </a:t>
            </a:r>
            <a:r>
              <a:rPr lang="en-US" dirty="0" err="1"/>
              <a:t>jurídica</a:t>
            </a:r>
            <a:r>
              <a:rPr lang="en-US" dirty="0"/>
              <a:t> de la persona con </a:t>
            </a:r>
            <a:r>
              <a:rPr lang="en-US" dirty="0" err="1"/>
              <a:t>discapacidad</a:t>
            </a:r>
            <a:r>
              <a:rPr lang="en-US" dirty="0"/>
              <a:t>. </a:t>
            </a:r>
            <a:endParaRPr lang="en-US" dirty="0" smtClean="0"/>
          </a:p>
        </p:txBody>
      </p:sp>
    </p:spTree>
    <p:extLst>
      <p:ext uri="{BB962C8B-B14F-4D97-AF65-F5344CB8AC3E}">
        <p14:creationId xmlns:p14="http://schemas.microsoft.com/office/powerpoint/2010/main" val="34709899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Endnotes 2</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arenR" startAt="12"/>
            </a:pPr>
            <a:r>
              <a:rPr lang="en-US" dirty="0" smtClean="0"/>
              <a:t>GC1 </a:t>
            </a:r>
            <a:r>
              <a:rPr lang="en-US" dirty="0" err="1" smtClean="0"/>
              <a:t>para</a:t>
            </a:r>
            <a:r>
              <a:rPr lang="en-US" dirty="0" smtClean="0"/>
              <a:t>. 7, 26, 28, 31, 40, 42, 46, 50(a); on abolition of detention and forced treatment related to mental health see CRPD Guidelines on Article 14 (A14G) entire document, esp. </a:t>
            </a:r>
            <a:r>
              <a:rPr lang="en-US" dirty="0" err="1" smtClean="0"/>
              <a:t>paras</a:t>
            </a:r>
            <a:r>
              <a:rPr lang="en-US" dirty="0" smtClean="0"/>
              <a:t>. 10-12, 19, 20, 22-23, 24.</a:t>
            </a:r>
          </a:p>
          <a:p>
            <a:pPr marL="514350" indent="-514350">
              <a:buFont typeface="+mj-lt"/>
              <a:buAutoNum type="arabicParenR" startAt="12"/>
            </a:pPr>
            <a:r>
              <a:rPr lang="en-US" dirty="0" smtClean="0"/>
              <a:t>GC1 </a:t>
            </a:r>
            <a:r>
              <a:rPr lang="en-US" dirty="0" err="1" smtClean="0"/>
              <a:t>paras</a:t>
            </a:r>
            <a:r>
              <a:rPr lang="en-US" dirty="0" smtClean="0"/>
              <a:t>. 16-19, 20, 22, 26, 28, 29,34, 37, 50(b).</a:t>
            </a:r>
          </a:p>
          <a:p>
            <a:pPr marL="514350" indent="-514350">
              <a:buFont typeface="+mj-lt"/>
              <a:buAutoNum type="arabicParenR" startAt="12"/>
            </a:pPr>
            <a:r>
              <a:rPr lang="en-US" dirty="0" smtClean="0"/>
              <a:t>GC1 </a:t>
            </a:r>
            <a:r>
              <a:rPr lang="en-US" dirty="0" err="1" smtClean="0"/>
              <a:t>paras</a:t>
            </a:r>
            <a:r>
              <a:rPr lang="en-US" dirty="0" smtClean="0"/>
              <a:t>. 21-22.</a:t>
            </a:r>
          </a:p>
          <a:p>
            <a:pPr marL="514350" indent="-514350">
              <a:buFont typeface="+mj-lt"/>
              <a:buAutoNum type="arabicParenR" startAt="12"/>
            </a:pPr>
            <a:r>
              <a:rPr lang="en-US" dirty="0" smtClean="0"/>
              <a:t>GC1 </a:t>
            </a:r>
            <a:r>
              <a:rPr lang="en-US" dirty="0" err="1" smtClean="0"/>
              <a:t>paras</a:t>
            </a:r>
            <a:r>
              <a:rPr lang="en-US" dirty="0" smtClean="0"/>
              <a:t>. 8, 25, 32, 42, 50(a).</a:t>
            </a:r>
          </a:p>
          <a:p>
            <a:pPr marL="514350" indent="-514350">
              <a:buFont typeface="+mj-lt"/>
              <a:buAutoNum type="arabicParenR" startAt="12"/>
            </a:pPr>
            <a:r>
              <a:rPr lang="en-US" dirty="0" smtClean="0"/>
              <a:t>See documentation on legal capacity reform project in Peru, note 9 above.</a:t>
            </a:r>
            <a:endParaRPr lang="en-US" dirty="0"/>
          </a:p>
          <a:p>
            <a:pPr marL="514350" indent="-514350">
              <a:buFont typeface="+mj-lt"/>
              <a:buAutoNum type="arabicParenR" startAt="12"/>
            </a:pPr>
            <a:r>
              <a:rPr lang="en-US" dirty="0" smtClean="0"/>
              <a:t>Ibid., also GC1 </a:t>
            </a:r>
            <a:r>
              <a:rPr lang="en-US" dirty="0" err="1" smtClean="0"/>
              <a:t>paras</a:t>
            </a:r>
            <a:r>
              <a:rPr lang="en-US" dirty="0" smtClean="0"/>
              <a:t>. 16-19, 34, 37, 50(b).</a:t>
            </a:r>
          </a:p>
          <a:p>
            <a:pPr marL="514350" indent="-514350">
              <a:buFont typeface="+mj-lt"/>
              <a:buAutoNum type="arabicParenR" startAt="12"/>
            </a:pPr>
            <a:r>
              <a:rPr lang="en-US" dirty="0" smtClean="0"/>
              <a:t>GC1 </a:t>
            </a:r>
            <a:r>
              <a:rPr lang="en-US" dirty="0" err="1" smtClean="0"/>
              <a:t>paras</a:t>
            </a:r>
            <a:r>
              <a:rPr lang="en-US" dirty="0" smtClean="0"/>
              <a:t>. 21, 29(b).</a:t>
            </a:r>
          </a:p>
          <a:p>
            <a:pPr marL="514350" indent="-514350">
              <a:buFont typeface="+mj-lt"/>
              <a:buAutoNum type="arabicParenR" startAt="12"/>
            </a:pPr>
            <a:r>
              <a:rPr lang="en-US" dirty="0" smtClean="0"/>
              <a:t>GC1 </a:t>
            </a:r>
            <a:r>
              <a:rPr lang="en-US" dirty="0" err="1" smtClean="0"/>
              <a:t>paras</a:t>
            </a:r>
            <a:r>
              <a:rPr lang="en-US" dirty="0" smtClean="0"/>
              <a:t>. 5, 18, 42.  See also A14G, </a:t>
            </a:r>
            <a:r>
              <a:rPr lang="en-US" dirty="0" err="1" smtClean="0"/>
              <a:t>paras</a:t>
            </a:r>
            <a:r>
              <a:rPr lang="en-US" dirty="0" smtClean="0"/>
              <a:t>. 22-23.</a:t>
            </a:r>
          </a:p>
          <a:p>
            <a:pPr marL="514350" indent="-514350">
              <a:buFont typeface="+mj-lt"/>
              <a:buAutoNum type="arabicParenR" startAt="12"/>
            </a:pPr>
            <a:r>
              <a:rPr lang="en-US" dirty="0" smtClean="0"/>
              <a:t>GC1 </a:t>
            </a:r>
            <a:r>
              <a:rPr lang="en-US" dirty="0" err="1" smtClean="0"/>
              <a:t>para</a:t>
            </a:r>
            <a:r>
              <a:rPr lang="en-US" dirty="0" smtClean="0"/>
              <a:t>. 27.</a:t>
            </a:r>
          </a:p>
        </p:txBody>
      </p:sp>
    </p:spTree>
    <p:extLst>
      <p:ext uri="{BB962C8B-B14F-4D97-AF65-F5344CB8AC3E}">
        <p14:creationId xmlns:p14="http://schemas.microsoft.com/office/powerpoint/2010/main" val="399824396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Endnotes 3</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arenR" startAt="21"/>
            </a:pPr>
            <a:r>
              <a:rPr lang="en-US" dirty="0" smtClean="0"/>
              <a:t>GC1 </a:t>
            </a:r>
            <a:r>
              <a:rPr lang="en-US" dirty="0" err="1" smtClean="0"/>
              <a:t>paras</a:t>
            </a:r>
            <a:r>
              <a:rPr lang="en-US" dirty="0" smtClean="0"/>
              <a:t>. 7, 31, 40, 42, 46.</a:t>
            </a:r>
          </a:p>
          <a:p>
            <a:pPr marL="514350" indent="-514350">
              <a:buFont typeface="+mj-lt"/>
              <a:buAutoNum type="arabicParenR" startAt="21"/>
            </a:pPr>
            <a:r>
              <a:rPr lang="en-US" dirty="0" smtClean="0"/>
              <a:t>GC1 </a:t>
            </a:r>
            <a:r>
              <a:rPr lang="en-US" dirty="0" err="1" smtClean="0"/>
              <a:t>para</a:t>
            </a:r>
            <a:r>
              <a:rPr lang="en-US" dirty="0" smtClean="0"/>
              <a:t>. 52.</a:t>
            </a:r>
          </a:p>
          <a:p>
            <a:pPr marL="514350" indent="-514350">
              <a:buFont typeface="+mj-lt"/>
              <a:buAutoNum type="arabicParenR" startAt="21"/>
            </a:pPr>
            <a:r>
              <a:rPr lang="en-US" dirty="0" smtClean="0"/>
              <a:t>GC1 </a:t>
            </a:r>
            <a:r>
              <a:rPr lang="en-US" dirty="0" err="1" smtClean="0"/>
              <a:t>para</a:t>
            </a:r>
            <a:r>
              <a:rPr lang="en-US" dirty="0" smtClean="0"/>
              <a:t>. 44</a:t>
            </a:r>
            <a:r>
              <a:rPr lang="en-US" dirty="0" smtClean="0"/>
              <a:t>.</a:t>
            </a:r>
          </a:p>
          <a:p>
            <a:pPr marL="514350" indent="-514350">
              <a:buFont typeface="+mj-lt"/>
              <a:buAutoNum type="arabicParenR" startAt="21"/>
            </a:pPr>
            <a:r>
              <a:rPr lang="en-US" dirty="0" smtClean="0"/>
              <a:t>GC1 </a:t>
            </a:r>
            <a:r>
              <a:rPr lang="en-US" dirty="0" err="1" smtClean="0"/>
              <a:t>paras</a:t>
            </a:r>
            <a:r>
              <a:rPr lang="en-US" dirty="0" smtClean="0"/>
              <a:t> 20, 22.  See also Minkowitz, Norms &amp; Implementation paper (in course content materials </a:t>
            </a:r>
            <a:r>
              <a:rPr lang="en-US" smtClean="0"/>
              <a:t>for Segment 3)</a:t>
            </a:r>
            <a:endParaRPr lang="en-US" dirty="0" smtClean="0"/>
          </a:p>
          <a:p>
            <a:pPr marL="514350" indent="-514350">
              <a:buFont typeface="+mj-lt"/>
              <a:buAutoNum type="arabicParenR" startAt="21"/>
            </a:pPr>
            <a:r>
              <a:rPr lang="en-US" dirty="0" smtClean="0"/>
              <a:t>GC1 </a:t>
            </a:r>
            <a:r>
              <a:rPr lang="en-US" dirty="0" err="1" smtClean="0"/>
              <a:t>paras</a:t>
            </a:r>
            <a:r>
              <a:rPr lang="en-US" dirty="0" smtClean="0"/>
              <a:t>. 7, 31-49.</a:t>
            </a:r>
          </a:p>
          <a:p>
            <a:pPr marL="514350" indent="-514350">
              <a:buFont typeface="+mj-lt"/>
              <a:buAutoNum type="arabicParenR" startAt="21"/>
            </a:pPr>
            <a:r>
              <a:rPr lang="en-US" dirty="0" smtClean="0"/>
              <a:t>A14G </a:t>
            </a:r>
            <a:r>
              <a:rPr lang="en-US" dirty="0" err="1" smtClean="0"/>
              <a:t>paras</a:t>
            </a:r>
            <a:r>
              <a:rPr lang="en-US" dirty="0" smtClean="0"/>
              <a:t>. 16 and 20.</a:t>
            </a:r>
          </a:p>
          <a:p>
            <a:pPr marL="514350" indent="-514350">
              <a:buFont typeface="+mj-lt"/>
              <a:buAutoNum type="arabicParenR" startAt="21"/>
            </a:pPr>
            <a:r>
              <a:rPr lang="en-US" dirty="0" smtClean="0"/>
              <a:t>A14G </a:t>
            </a:r>
            <a:r>
              <a:rPr lang="en-US" dirty="0" err="1" smtClean="0"/>
              <a:t>para</a:t>
            </a:r>
            <a:r>
              <a:rPr lang="en-US" dirty="0" smtClean="0"/>
              <a:t>. 16, see also GC1 </a:t>
            </a:r>
            <a:r>
              <a:rPr lang="en-US" dirty="0" err="1" smtClean="0"/>
              <a:t>paras</a:t>
            </a:r>
            <a:r>
              <a:rPr lang="en-US" dirty="0" smtClean="0"/>
              <a:t>. 38-39 (Art. 13 access to justice).</a:t>
            </a:r>
          </a:p>
          <a:p>
            <a:pPr marL="514350" indent="-514350">
              <a:buFont typeface="+mj-lt"/>
              <a:buAutoNum type="arabicParenR" startAt="21"/>
            </a:pPr>
            <a:r>
              <a:rPr lang="en-US" dirty="0" smtClean="0"/>
              <a:t>A14G </a:t>
            </a:r>
            <a:r>
              <a:rPr lang="en-US" dirty="0" err="1" smtClean="0"/>
              <a:t>para</a:t>
            </a:r>
            <a:r>
              <a:rPr lang="en-US" dirty="0" smtClean="0"/>
              <a:t>. 21.</a:t>
            </a:r>
          </a:p>
          <a:p>
            <a:pPr marL="514350" indent="-514350">
              <a:buFont typeface="+mj-lt"/>
              <a:buAutoNum type="arabicParenR" startAt="21"/>
            </a:pPr>
            <a:r>
              <a:rPr lang="en-US" dirty="0" smtClean="0"/>
              <a:t>A14G </a:t>
            </a:r>
            <a:r>
              <a:rPr lang="en-US" dirty="0" err="1" smtClean="0"/>
              <a:t>paras</a:t>
            </a:r>
            <a:r>
              <a:rPr lang="en-US" dirty="0" smtClean="0"/>
              <a:t>. 17-18.  </a:t>
            </a:r>
          </a:p>
          <a:p>
            <a:pPr marL="514350" indent="-514350">
              <a:buFont typeface="+mj-lt"/>
              <a:buAutoNum type="arabicParenR" startAt="21"/>
            </a:pPr>
            <a:r>
              <a:rPr lang="en-US" dirty="0" smtClean="0"/>
              <a:t>GC1 </a:t>
            </a:r>
            <a:r>
              <a:rPr lang="en-US" dirty="0" err="1" smtClean="0"/>
              <a:t>paras</a:t>
            </a:r>
            <a:r>
              <a:rPr lang="en-US" dirty="0" smtClean="0"/>
              <a:t>. 5, 30.</a:t>
            </a:r>
          </a:p>
          <a:p>
            <a:pPr marL="514350" indent="-514350">
              <a:buFont typeface="+mj-lt"/>
              <a:buAutoNum type="arabicParenR" startAt="21"/>
            </a:pPr>
            <a:r>
              <a:rPr lang="en-US" dirty="0" smtClean="0"/>
              <a:t>GC1 </a:t>
            </a:r>
            <a:r>
              <a:rPr lang="en-US" dirty="0" err="1" smtClean="0"/>
              <a:t>paras</a:t>
            </a:r>
            <a:r>
              <a:rPr lang="en-US" dirty="0" smtClean="0"/>
              <a:t>. 1, 8, 9, 15, 42.</a:t>
            </a:r>
            <a:endParaRPr lang="en-US" dirty="0"/>
          </a:p>
          <a:p>
            <a:pPr marL="514350" indent="-514350">
              <a:buFont typeface="+mj-lt"/>
              <a:buAutoNum type="arabicParenR" startAt="21"/>
            </a:pPr>
            <a:r>
              <a:rPr lang="en-US" dirty="0" smtClean="0"/>
              <a:t>CRPD Art. 4.3, GC1 </a:t>
            </a:r>
            <a:r>
              <a:rPr lang="en-US" dirty="0" err="1" smtClean="0"/>
              <a:t>paras</a:t>
            </a:r>
            <a:r>
              <a:rPr lang="en-US" dirty="0" smtClean="0"/>
              <a:t>. 30, 50(c).</a:t>
            </a:r>
          </a:p>
          <a:p>
            <a:pPr marL="514350" indent="-514350">
              <a:buFont typeface="+mj-lt"/>
              <a:buAutoNum type="arabicParenR" startAt="21"/>
            </a:pPr>
            <a:r>
              <a:rPr lang="en-US" dirty="0">
                <a:hlinkClick r:id="rId2"/>
              </a:rPr>
              <a:t>https://doi.org/10.1017/</a:t>
            </a:r>
            <a:r>
              <a:rPr lang="en-US" dirty="0" smtClean="0">
                <a:hlinkClick r:id="rId2"/>
              </a:rPr>
              <a:t>S1744552316000495</a:t>
            </a:r>
            <a:r>
              <a:rPr lang="en-US" dirty="0" smtClean="0"/>
              <a:t> (</a:t>
            </a:r>
            <a:r>
              <a:rPr lang="en-US" dirty="0" err="1" smtClean="0"/>
              <a:t>paywall</a:t>
            </a:r>
            <a:r>
              <a:rPr lang="en-US" dirty="0" smtClean="0"/>
              <a:t>; request from instructor if interested to read)</a:t>
            </a:r>
          </a:p>
          <a:p>
            <a:pPr marL="514350" indent="-514350">
              <a:buFont typeface="+mj-lt"/>
              <a:buAutoNum type="arabicParenR" startAt="21"/>
            </a:pPr>
            <a:r>
              <a:rPr lang="en-US" dirty="0">
                <a:hlinkClick r:id="rId3"/>
              </a:rPr>
              <a:t>https://papers.ssrn.com/sol3/papers.cfm?abstract_id=</a:t>
            </a:r>
            <a:r>
              <a:rPr lang="en-US" dirty="0" smtClean="0">
                <a:hlinkClick r:id="rId3"/>
              </a:rPr>
              <a:t>2930553</a:t>
            </a:r>
            <a:r>
              <a:rPr lang="en-US" dirty="0" smtClean="0"/>
              <a:t> </a:t>
            </a:r>
          </a:p>
        </p:txBody>
      </p:sp>
    </p:spTree>
    <p:extLst>
      <p:ext uri="{BB962C8B-B14F-4D97-AF65-F5344CB8AC3E}">
        <p14:creationId xmlns:p14="http://schemas.microsoft.com/office/powerpoint/2010/main" val="397590555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Abbreviations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CEDAW </a:t>
            </a:r>
            <a:r>
              <a:rPr lang="mr-IN" dirty="0" smtClean="0"/>
              <a:t>–</a:t>
            </a:r>
            <a:r>
              <a:rPr lang="en-US" dirty="0" smtClean="0"/>
              <a:t> Convention on the Elimination of All Forms of Discrimination Against Women</a:t>
            </a:r>
          </a:p>
          <a:p>
            <a:r>
              <a:rPr lang="en-US" dirty="0" smtClean="0"/>
              <a:t>CRC </a:t>
            </a:r>
            <a:r>
              <a:rPr lang="mr-IN" dirty="0" smtClean="0"/>
              <a:t>–</a:t>
            </a:r>
            <a:r>
              <a:rPr lang="en-US" dirty="0" smtClean="0"/>
              <a:t> Convention on the Rights of the Child</a:t>
            </a:r>
          </a:p>
          <a:p>
            <a:r>
              <a:rPr lang="en-US" dirty="0" smtClean="0"/>
              <a:t>CRPD </a:t>
            </a:r>
            <a:r>
              <a:rPr lang="mr-IN" dirty="0" smtClean="0"/>
              <a:t>–</a:t>
            </a:r>
            <a:r>
              <a:rPr lang="en-US" dirty="0" smtClean="0"/>
              <a:t> Convention on the Rights of Persons with Disabilities</a:t>
            </a:r>
          </a:p>
          <a:p>
            <a:r>
              <a:rPr lang="en-US" dirty="0" smtClean="0"/>
              <a:t>CWD </a:t>
            </a:r>
            <a:r>
              <a:rPr lang="mr-IN" dirty="0" smtClean="0"/>
              <a:t>–</a:t>
            </a:r>
            <a:r>
              <a:rPr lang="en-US" dirty="0" smtClean="0"/>
              <a:t> children with disabilities</a:t>
            </a:r>
          </a:p>
          <a:p>
            <a:r>
              <a:rPr lang="en-US" dirty="0" smtClean="0"/>
              <a:t>ICCPR </a:t>
            </a:r>
            <a:r>
              <a:rPr lang="mr-IN" dirty="0" smtClean="0"/>
              <a:t>–</a:t>
            </a:r>
            <a:r>
              <a:rPr lang="en-US" dirty="0" smtClean="0"/>
              <a:t> International Covenant on Civil and Political Rights</a:t>
            </a:r>
          </a:p>
          <a:p>
            <a:r>
              <a:rPr lang="en-US" dirty="0" smtClean="0"/>
              <a:t>OHCHR </a:t>
            </a:r>
            <a:r>
              <a:rPr lang="mr-IN" dirty="0" smtClean="0"/>
              <a:t>–</a:t>
            </a:r>
            <a:r>
              <a:rPr lang="en-US" dirty="0" smtClean="0"/>
              <a:t> UN Office of the High Commissioner for Human Rights</a:t>
            </a:r>
          </a:p>
          <a:p>
            <a:r>
              <a:rPr lang="en-US" dirty="0" smtClean="0"/>
              <a:t>PWD </a:t>
            </a:r>
            <a:r>
              <a:rPr lang="mr-IN" dirty="0" smtClean="0"/>
              <a:t>–</a:t>
            </a:r>
            <a:r>
              <a:rPr lang="en-US" dirty="0" smtClean="0"/>
              <a:t> persons with disabilities</a:t>
            </a:r>
          </a:p>
          <a:p>
            <a:r>
              <a:rPr lang="en-US" dirty="0" smtClean="0"/>
              <a:t>PWID </a:t>
            </a:r>
            <a:r>
              <a:rPr lang="mr-IN" dirty="0" smtClean="0"/>
              <a:t>–</a:t>
            </a:r>
            <a:r>
              <a:rPr lang="en-US" dirty="0" smtClean="0"/>
              <a:t> persons with intellectual disabilities</a:t>
            </a:r>
          </a:p>
          <a:p>
            <a:r>
              <a:rPr lang="en-US" dirty="0" smtClean="0"/>
              <a:t>PWPSD </a:t>
            </a:r>
            <a:r>
              <a:rPr lang="mr-IN" dirty="0" smtClean="0"/>
              <a:t>–</a:t>
            </a:r>
            <a:r>
              <a:rPr lang="en-US" dirty="0" smtClean="0"/>
              <a:t> persons with psychosocial disabilities</a:t>
            </a:r>
          </a:p>
          <a:p>
            <a:r>
              <a:rPr lang="en-US" dirty="0" smtClean="0"/>
              <a:t>SP </a:t>
            </a:r>
            <a:r>
              <a:rPr lang="mr-IN" dirty="0" smtClean="0"/>
              <a:t>–</a:t>
            </a:r>
            <a:r>
              <a:rPr lang="en-US" dirty="0" smtClean="0"/>
              <a:t> states parties</a:t>
            </a:r>
          </a:p>
          <a:p>
            <a:r>
              <a:rPr lang="en-US" dirty="0" smtClean="0"/>
              <a:t>UDHR </a:t>
            </a:r>
            <a:r>
              <a:rPr lang="mr-IN" dirty="0" smtClean="0"/>
              <a:t>–</a:t>
            </a:r>
            <a:r>
              <a:rPr lang="en-US" dirty="0" smtClean="0"/>
              <a:t> Universal Declaration of Human Rights</a:t>
            </a:r>
          </a:p>
          <a:p>
            <a:r>
              <a:rPr lang="en-US" dirty="0" smtClean="0"/>
              <a:t>WWD </a:t>
            </a:r>
            <a:r>
              <a:rPr lang="mr-IN" dirty="0" smtClean="0"/>
              <a:t>–</a:t>
            </a:r>
            <a:r>
              <a:rPr lang="en-US" dirty="0" smtClean="0"/>
              <a:t> women with disabilities</a:t>
            </a:r>
            <a:endParaRPr lang="en-US" dirty="0"/>
          </a:p>
        </p:txBody>
      </p:sp>
    </p:spTree>
    <p:extLst>
      <p:ext uri="{BB962C8B-B14F-4D97-AF65-F5344CB8AC3E}">
        <p14:creationId xmlns:p14="http://schemas.microsoft.com/office/powerpoint/2010/main" val="10061351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the right to legal capacity in international law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UDHR Art. 6/ICCPR Art. 16:</a:t>
            </a:r>
          </a:p>
          <a:p>
            <a:pPr lvl="1"/>
            <a:r>
              <a:rPr lang="en-US" dirty="0" smtClean="0"/>
              <a:t>‘Everyone has the right to recognition everywhere as a person before the law.’</a:t>
            </a:r>
          </a:p>
          <a:p>
            <a:r>
              <a:rPr lang="en-US" dirty="0" smtClean="0"/>
              <a:t>CEDAW Art. 15:</a:t>
            </a:r>
          </a:p>
          <a:p>
            <a:pPr lvl="1"/>
            <a:r>
              <a:rPr lang="en-US" dirty="0" smtClean="0"/>
              <a:t>‘SP shall accord to women, in civil matters, a legal capacity identical to that of men and the opportunity to exercise that capacity.’</a:t>
            </a:r>
          </a:p>
          <a:p>
            <a:r>
              <a:rPr lang="en-US" dirty="0" smtClean="0"/>
              <a:t>CRPD Art. 12:</a:t>
            </a:r>
          </a:p>
          <a:p>
            <a:pPr lvl="1"/>
            <a:r>
              <a:rPr lang="en-US" dirty="0" smtClean="0"/>
              <a:t>‘SP shall recognize that PWD enjoy legal capacity on an equal basis with others in all aspects of life.’</a:t>
            </a:r>
          </a:p>
          <a:p>
            <a:pPr lvl="1"/>
            <a:r>
              <a:rPr lang="en-US" dirty="0" smtClean="0"/>
              <a:t>‘SP shall take appropriate measures to provide access by PWD to the support they may require in exercising their legal capacity.’</a:t>
            </a:r>
          </a:p>
          <a:p>
            <a:pPr lvl="1"/>
            <a:r>
              <a:rPr lang="en-US" dirty="0" smtClean="0"/>
              <a:t>‘SP shall ensure that all measures that relate to the exercise of legal capacity provide for appropriate and effective safeguards to prevent abuse in accordance with international human rights law.  Such safeguards shall ensure that measures relating to the exercise of legal capacity respect the rights, will and preferences of the person, </a:t>
            </a:r>
            <a:r>
              <a:rPr lang="mr-IN" dirty="0" smtClean="0"/>
              <a:t>…</a:t>
            </a:r>
            <a:r>
              <a:rPr lang="en-US" dirty="0" smtClean="0"/>
              <a:t>..’</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33583242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right to legal capacity, and the equality principle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Formal equality (equal treatment)</a:t>
            </a:r>
          </a:p>
          <a:p>
            <a:pPr lvl="1"/>
            <a:r>
              <a:rPr lang="en-US" dirty="0" smtClean="0"/>
              <a:t>‘Identical legal capacity,’ ‘legal capacity on an equal basis with others’</a:t>
            </a:r>
          </a:p>
          <a:p>
            <a:r>
              <a:rPr lang="en-US" dirty="0" smtClean="0"/>
              <a:t>Substantive equality (positive measures to account for diversity)</a:t>
            </a:r>
          </a:p>
          <a:p>
            <a:pPr lvl="1"/>
            <a:r>
              <a:rPr lang="en-US" dirty="0" smtClean="0"/>
              <a:t>‘Equal opportunities to exercise that capacity,’ ‘access by PWD to the support they may require in exercising that capacity’ </a:t>
            </a:r>
          </a:p>
          <a:p>
            <a:r>
              <a:rPr lang="en-US" dirty="0" smtClean="0"/>
              <a:t>Transformative equality (measures to combat power inequalities)</a:t>
            </a:r>
          </a:p>
          <a:p>
            <a:pPr lvl="1"/>
            <a:r>
              <a:rPr lang="en-US" dirty="0" smtClean="0"/>
              <a:t>‘Instruments </a:t>
            </a:r>
            <a:r>
              <a:rPr lang="mr-IN" dirty="0" smtClean="0"/>
              <a:t>…</a:t>
            </a:r>
            <a:r>
              <a:rPr lang="en-US" dirty="0" smtClean="0"/>
              <a:t> restricting legal capacity of women are null and void,’ ‘safeguards shall ensure that measures relating to the exercise of legal capacity respect the rights, will and preferences of the person’</a:t>
            </a:r>
          </a:p>
          <a:p>
            <a:pPr lvl="1"/>
            <a:r>
              <a:rPr lang="en-US" dirty="0" smtClean="0"/>
              <a:t>Structural changes aimed at transforming practices that undermine formal and substantive equality</a:t>
            </a:r>
          </a:p>
          <a:p>
            <a:pPr lvl="1"/>
            <a:r>
              <a:rPr lang="en-US" dirty="0" smtClean="0"/>
              <a:t>For PWD, must ensure that recognition of legal capacity and provision of support are not undermined by practices of coercion and substitute decision-making.</a:t>
            </a:r>
          </a:p>
          <a:p>
            <a:pPr lvl="1"/>
            <a:endParaRPr lang="en-US" dirty="0" smtClean="0"/>
          </a:p>
          <a:p>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1234197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Children’s evolving capacities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CRC Art. 12:</a:t>
            </a:r>
          </a:p>
          <a:p>
            <a:pPr lvl="1"/>
            <a:r>
              <a:rPr lang="en-US" dirty="0" smtClean="0"/>
              <a:t>‘SP shall ensure to the child who is capable of forming his or her own views the right to express those views freely in all matters affecting the child, the views of the child being given due weight in accordance with the age and maturity of the child.’</a:t>
            </a:r>
          </a:p>
          <a:p>
            <a:r>
              <a:rPr lang="en-US" dirty="0" smtClean="0"/>
              <a:t>CRPD Art. 3(h):</a:t>
            </a:r>
          </a:p>
          <a:p>
            <a:pPr lvl="1"/>
            <a:r>
              <a:rPr lang="en-US" dirty="0" smtClean="0"/>
              <a:t>‘Respect for the evolving capacities of children with disabilities’</a:t>
            </a:r>
          </a:p>
          <a:p>
            <a:r>
              <a:rPr lang="en-US" dirty="0" smtClean="0"/>
              <a:t>CRPD Art. 7.3:</a:t>
            </a:r>
          </a:p>
          <a:p>
            <a:pPr lvl="1"/>
            <a:r>
              <a:rPr lang="en-US" dirty="0" smtClean="0"/>
              <a:t>‘SP shall ensure that CWD have the right to express their views freely on all matters affecting them, their views being given due weight in accordance with their age and maturity, on an equal basis with other children, and to be provided with disability and age-appropriate assistance to realize that right.’</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5335126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end to incapacity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Legal capacity traditionally was not a human right but a status granted by the state according to its own rules. (3)</a:t>
            </a:r>
          </a:p>
          <a:p>
            <a:pPr lvl="1"/>
            <a:r>
              <a:rPr lang="en-US" dirty="0" smtClean="0"/>
              <a:t>Capacity or incapacity, full or partial capacity, capacity for some acts but not others, capacity as rebuttable presumption, etc.</a:t>
            </a:r>
          </a:p>
          <a:p>
            <a:r>
              <a:rPr lang="en-US" dirty="0" smtClean="0"/>
              <a:t>CEDAW limits states’ prerogative, no longer can discriminate based on sex in according legal capacity.</a:t>
            </a:r>
          </a:p>
          <a:p>
            <a:pPr lvl="1"/>
            <a:r>
              <a:rPr lang="en-US" dirty="0" smtClean="0"/>
              <a:t>CEDAW jurisprudence discusses importance of legal capacity to women’s equality, drawing attention to personal and societal impact of unequal capacity, which resonates with PWD. (4) </a:t>
            </a:r>
          </a:p>
          <a:p>
            <a:r>
              <a:rPr lang="en-US" dirty="0" smtClean="0"/>
              <a:t>CRPD further limits states’ prerogative, to the point of removing most conceivable bases for restriction of legal capacity.  </a:t>
            </a:r>
          </a:p>
          <a:p>
            <a:pPr lvl="1"/>
            <a:r>
              <a:rPr lang="en-US" dirty="0" smtClean="0"/>
              <a:t>Disability/impairment/incapacity are linked terms and concepts.  Disability-based discrimination is prohibited. (5)</a:t>
            </a:r>
          </a:p>
          <a:p>
            <a:pPr lvl="1"/>
            <a:r>
              <a:rPr lang="en-US" dirty="0" smtClean="0"/>
              <a:t>Only restrictions that have no linkage to actual or perceived disability, impairment, or mental capacity might be permitted: e.g. some states restrict a person’s capacity after criminal conviction or bankruptcy. (6)</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49507"/>
            <a:ext cx="865817" cy="808492"/>
          </a:xfrm>
          <a:prstGeom prst="rect">
            <a:avLst/>
          </a:prstGeom>
        </p:spPr>
      </p:pic>
    </p:spTree>
    <p:extLst>
      <p:ext uri="{BB962C8B-B14F-4D97-AF65-F5344CB8AC3E}">
        <p14:creationId xmlns:p14="http://schemas.microsoft.com/office/powerpoint/2010/main" val="25934455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end to incapacity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single term ‘capacity’ has been used to conflate two concepts:</a:t>
            </a:r>
          </a:p>
          <a:p>
            <a:pPr lvl="1"/>
            <a:r>
              <a:rPr lang="en-US" dirty="0" smtClean="0"/>
              <a:t>‘Legal capacity’ (the legal doctrine by which persons are recognized as rights-holders and legal actors) and </a:t>
            </a:r>
          </a:p>
          <a:p>
            <a:pPr lvl="1"/>
            <a:r>
              <a:rPr lang="en-US" dirty="0" smtClean="0"/>
              <a:t>‘Mental capacity’ (the decision-making skills of an individual, a problematic concept ‘contingent on social and political contexts’) (7)</a:t>
            </a:r>
          </a:p>
          <a:p>
            <a:r>
              <a:rPr lang="en-US" b="1" dirty="0" smtClean="0"/>
              <a:t>Article 12 prohibits the deprivation of legal capacity based on a person’s actual or perceived mental capacity</a:t>
            </a:r>
            <a:r>
              <a:rPr lang="en-US" dirty="0" smtClean="0"/>
              <a:t>. (8)</a:t>
            </a:r>
          </a:p>
          <a:p>
            <a:endParaRPr lang="en-US" dirty="0" smtClean="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3750"/>
            <a:ext cx="1054036" cy="984249"/>
          </a:xfrm>
          <a:prstGeom prst="rect">
            <a:avLst/>
          </a:prstGeom>
        </p:spPr>
      </p:pic>
    </p:spTree>
    <p:extLst>
      <p:ext uri="{BB962C8B-B14F-4D97-AF65-F5344CB8AC3E}">
        <p14:creationId xmlns:p14="http://schemas.microsoft.com/office/powerpoint/2010/main" val="30123419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end to incapacity 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Three approaches that have been used to remove a person’s legal capacity to make a particular decision, based on a conflation of ‘legal capacity’ and ‘mental capacity’: (9)</a:t>
            </a:r>
          </a:p>
          <a:p>
            <a:pPr lvl="1"/>
            <a:r>
              <a:rPr lang="en-US" dirty="0" smtClean="0"/>
              <a:t>Status-based </a:t>
            </a:r>
            <a:r>
              <a:rPr lang="mr-IN" dirty="0" smtClean="0"/>
              <a:t>–</a:t>
            </a:r>
            <a:r>
              <a:rPr lang="en-US" dirty="0" smtClean="0"/>
              <a:t> diagnosis or impairment automatically leads to removal of capacity</a:t>
            </a:r>
          </a:p>
          <a:p>
            <a:pPr lvl="1"/>
            <a:r>
              <a:rPr lang="en-US" dirty="0" smtClean="0"/>
              <a:t>Outcome-based </a:t>
            </a:r>
            <a:r>
              <a:rPr lang="mr-IN" dirty="0" smtClean="0"/>
              <a:t>–</a:t>
            </a:r>
            <a:r>
              <a:rPr lang="en-US" dirty="0" smtClean="0"/>
              <a:t> response to a person’s decision that others consider detrimental</a:t>
            </a:r>
          </a:p>
          <a:p>
            <a:pPr lvl="1"/>
            <a:r>
              <a:rPr lang="en-US" dirty="0" smtClean="0"/>
              <a:t>Functional </a:t>
            </a:r>
            <a:r>
              <a:rPr lang="mr-IN" dirty="0" smtClean="0"/>
              <a:t>–</a:t>
            </a:r>
            <a:r>
              <a:rPr lang="en-US" dirty="0" smtClean="0"/>
              <a:t> questions a person’s ability to ‘understand the nature and consequences of a decision and/or whether he or she can use or weigh the relevant information.</a:t>
            </a:r>
          </a:p>
          <a:p>
            <a:pPr marL="457200" lvl="1" indent="0">
              <a:buNone/>
            </a:pPr>
            <a:r>
              <a:rPr lang="en-US" dirty="0" smtClean="0"/>
              <a:t>	</a:t>
            </a:r>
            <a:r>
              <a:rPr lang="en-US" b="1" dirty="0" smtClean="0"/>
              <a:t>This approach is flawed for two key reasons:</a:t>
            </a:r>
          </a:p>
          <a:p>
            <a:pPr marL="457200" lvl="1" indent="0">
              <a:buNone/>
            </a:pPr>
            <a:r>
              <a:rPr lang="en-US" b="1" dirty="0" smtClean="0"/>
              <a:t>	(a) it is discriminatorily applied to PWD; and</a:t>
            </a:r>
          </a:p>
          <a:p>
            <a:pPr marL="457200" lvl="1" indent="0">
              <a:buNone/>
            </a:pPr>
            <a:r>
              <a:rPr lang="en-US" b="1" dirty="0" smtClean="0"/>
              <a:t>	(b) it presumes to be able to accurately assess the inner-workings of the human mind and, when the person does not pass the assessment, it then denies him or her a core human right </a:t>
            </a:r>
            <a:r>
              <a:rPr lang="mr-IN" b="1" dirty="0" smtClean="0"/>
              <a:t>–</a:t>
            </a:r>
            <a:r>
              <a:rPr lang="en-US" b="1" dirty="0" smtClean="0"/>
              <a:t> the right to equal recognition before the law.’</a:t>
            </a:r>
          </a:p>
        </p:txBody>
      </p:sp>
      <p:pic>
        <p:nvPicPr>
          <p:cNvPr id="4" name="Picture 3" descr="CHRUSP logo cop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013574"/>
            <a:ext cx="904298" cy="844425"/>
          </a:xfrm>
          <a:prstGeom prst="rect">
            <a:avLst/>
          </a:prstGeom>
        </p:spPr>
      </p:pic>
    </p:spTree>
    <p:extLst>
      <p:ext uri="{BB962C8B-B14F-4D97-AF65-F5344CB8AC3E}">
        <p14:creationId xmlns:p14="http://schemas.microsoft.com/office/powerpoint/2010/main" val="28323165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end to incapacity 4</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all of those approaches, a person’s </a:t>
            </a:r>
            <a:r>
              <a:rPr lang="en-US" b="1" dirty="0" smtClean="0"/>
              <a:t>disability and/or decision-making skills</a:t>
            </a:r>
            <a:r>
              <a:rPr lang="en-US" i="1" dirty="0" smtClean="0"/>
              <a:t> </a:t>
            </a:r>
            <a:r>
              <a:rPr lang="en-US" dirty="0" smtClean="0"/>
              <a:t>are taken as legitimate grounds for denying his or her legal capacity and lowering his or her status as a person before the law.</a:t>
            </a:r>
          </a:p>
          <a:p>
            <a:r>
              <a:rPr lang="en-US" dirty="0" smtClean="0"/>
              <a:t>Article 12 does not permit such </a:t>
            </a:r>
            <a:r>
              <a:rPr lang="en-US" b="1" dirty="0" smtClean="0"/>
              <a:t>discriminatory</a:t>
            </a:r>
            <a:r>
              <a:rPr lang="en-US" i="1" dirty="0" smtClean="0"/>
              <a:t> </a:t>
            </a:r>
            <a:r>
              <a:rPr lang="en-US" dirty="0" smtClean="0"/>
              <a:t>denial of legal capacity, but, rather, requires that support be provided in the exercise of legal capacity.’ (10) (emphasis supplied)</a:t>
            </a:r>
          </a:p>
          <a:p>
            <a:r>
              <a:rPr lang="en-US" dirty="0" smtClean="0"/>
              <a:t>Note, denial of legal capacity based on ‘decision-making skill’ is discriminatory even if it purports to be disability-neutral. </a:t>
            </a:r>
          </a:p>
          <a:p>
            <a:pPr lvl="1"/>
            <a:r>
              <a:rPr lang="en-US" dirty="0" smtClean="0"/>
              <a:t>Exercise of discretion applied discriminatorily to PWD </a:t>
            </a:r>
            <a:r>
              <a:rPr lang="mr-IN" dirty="0" smtClean="0"/>
              <a:t>–</a:t>
            </a:r>
            <a:r>
              <a:rPr lang="en-US" dirty="0" smtClean="0"/>
              <a:t> psychosocial, intellectual, cognitive diversity perceived as deficit in mental capacity</a:t>
            </a:r>
          </a:p>
          <a:p>
            <a:pPr lvl="1"/>
            <a:r>
              <a:rPr lang="en-US" dirty="0" smtClean="0"/>
              <a:t>Evaluation of another person’s decision-making skill is an exercise of domination, contrary to the principle of respect for individual autonomy and the independence of persons in Article 3(a)</a:t>
            </a:r>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13574"/>
            <a:ext cx="904298" cy="844425"/>
          </a:xfrm>
          <a:prstGeom prst="rect">
            <a:avLst/>
          </a:prstGeom>
        </p:spPr>
      </p:pic>
    </p:spTree>
    <p:extLst>
      <p:ext uri="{BB962C8B-B14F-4D97-AF65-F5344CB8AC3E}">
        <p14:creationId xmlns:p14="http://schemas.microsoft.com/office/powerpoint/2010/main" val="20950946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5716</TotalTime>
  <Words>3971</Words>
  <Application>Microsoft Macintosh PowerPoint</Application>
  <PresentationFormat>On-screen Show (4:3)</PresentationFormat>
  <Paragraphs>222</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CRPD and legal capacity</vt:lpstr>
      <vt:lpstr>Legal capacity as a human right</vt:lpstr>
      <vt:lpstr>Development of the right to legal capacity in international law</vt:lpstr>
      <vt:lpstr>The right to legal capacity, and the equality principle </vt:lpstr>
      <vt:lpstr>Children’s evolving capacities</vt:lpstr>
      <vt:lpstr>An end to incapacity</vt:lpstr>
      <vt:lpstr>An end to incapacity 2</vt:lpstr>
      <vt:lpstr>An end to incapacity 3</vt:lpstr>
      <vt:lpstr>An end to incapacity 4</vt:lpstr>
      <vt:lpstr>CRPD Article 12 obligations</vt:lpstr>
      <vt:lpstr>What is support?</vt:lpstr>
      <vt:lpstr>How does support work?</vt:lpstr>
      <vt:lpstr>Establishing a supported decision-making system</vt:lpstr>
      <vt:lpstr>Additional components of supported decision-making system</vt:lpstr>
      <vt:lpstr>Recognizing universal legal capacity</vt:lpstr>
      <vt:lpstr>Identifying and eliminating substitute decision-making regimes</vt:lpstr>
      <vt:lpstr>Identifying and eliminating substitute decision-making regimes 2</vt:lpstr>
      <vt:lpstr>Safeguards</vt:lpstr>
      <vt:lpstr>Additional considerations for implementation</vt:lpstr>
      <vt:lpstr>Additional considerations 2</vt:lpstr>
      <vt:lpstr>Controversies</vt:lpstr>
      <vt:lpstr>Law reform</vt:lpstr>
      <vt:lpstr>Remaining questions</vt:lpstr>
      <vt:lpstr>Presenter information</vt:lpstr>
      <vt:lpstr>Endnotes</vt:lpstr>
      <vt:lpstr>Endnotes 2</vt:lpstr>
      <vt:lpstr>Endnotes 3</vt:lpstr>
      <vt:lpstr>Abbreviations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CRPD and legal capacity</dc:title>
  <dc:creator>Tina Minkowitz</dc:creator>
  <cp:lastModifiedBy>Tina Minkowitz</cp:lastModifiedBy>
  <cp:revision>135</cp:revision>
  <dcterms:created xsi:type="dcterms:W3CDTF">2017-08-11T11:03:39Z</dcterms:created>
  <dcterms:modified xsi:type="dcterms:W3CDTF">2017-09-26T16:42:27Z</dcterms:modified>
</cp:coreProperties>
</file>