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4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DDD51-8B7C-E64D-B33C-3C6F2DDDA973}" type="datetimeFigureOut">
              <a:rPr lang="en-US" smtClean="0"/>
              <a:t>9/5/17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AFB1C-E260-574F-A5AE-F4975F051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07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AFB1C-E260-574F-A5AE-F4975F0510D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675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7D37-81F9-0A4A-8F8C-3EA2B21B6C86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E0C8-14C1-3D4B-851B-9045C523B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53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7D37-81F9-0A4A-8F8C-3EA2B21B6C86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E0C8-14C1-3D4B-851B-9045C523B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670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7D37-81F9-0A4A-8F8C-3EA2B21B6C86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E0C8-14C1-3D4B-851B-9045C523B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318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7D37-81F9-0A4A-8F8C-3EA2B21B6C86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E0C8-14C1-3D4B-851B-9045C523B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89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7D37-81F9-0A4A-8F8C-3EA2B21B6C86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E0C8-14C1-3D4B-851B-9045C523B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521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7D37-81F9-0A4A-8F8C-3EA2B21B6C86}" type="datetimeFigureOut">
              <a:rPr lang="en-US" smtClean="0"/>
              <a:t>9/5/17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E0C8-14C1-3D4B-851B-9045C523B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75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7D37-81F9-0A4A-8F8C-3EA2B21B6C86}" type="datetimeFigureOut">
              <a:rPr lang="en-US" smtClean="0"/>
              <a:t>9/5/17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E0C8-14C1-3D4B-851B-9045C523B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800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7D37-81F9-0A4A-8F8C-3EA2B21B6C86}" type="datetimeFigureOut">
              <a:rPr lang="en-US" smtClean="0"/>
              <a:t>9/5/17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E0C8-14C1-3D4B-851B-9045C523B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15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7D37-81F9-0A4A-8F8C-3EA2B21B6C86}" type="datetimeFigureOut">
              <a:rPr lang="en-US" smtClean="0"/>
              <a:t>9/5/17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E0C8-14C1-3D4B-851B-9045C523B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736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7D37-81F9-0A4A-8F8C-3EA2B21B6C86}" type="datetimeFigureOut">
              <a:rPr lang="en-US" smtClean="0"/>
              <a:t>9/5/17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E0C8-14C1-3D4B-851B-9045C523B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670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7D37-81F9-0A4A-8F8C-3EA2B21B6C86}" type="datetimeFigureOut">
              <a:rPr lang="en-US" smtClean="0"/>
              <a:t>9/5/17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E0C8-14C1-3D4B-851B-9045C523B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00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B7D37-81F9-0A4A-8F8C-3EA2B21B6C86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9E0C8-14C1-3D4B-851B-9045C523B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197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hchr.org/EN/HRBodies/CRPD/Pages/ConventionRightsPersonsWithDisabilities.aspx" TargetMode="External"/><Relationship Id="rId4" Type="http://schemas.openxmlformats.org/officeDocument/2006/relationships/hyperlink" Target="http://www2.ohchr.org/english/issues/disability/docs/A.63.175_en.doc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ohchr.org/english/issues/disability/docs/A.63.175_en.doc" TargetMode="External"/><Relationship Id="rId4" Type="http://schemas.openxmlformats.org/officeDocument/2006/relationships/hyperlink" Target="http://www.ohchr.org/Documents/HRBodies/HRCouncil/RegularSession/Session22/A.HRC.22.53_English.pdf" TargetMode="External"/><Relationship Id="rId5" Type="http://schemas.openxmlformats.org/officeDocument/2006/relationships/hyperlink" Target="https://documents-dds-ny.un.org/doc/UNDOC/GEN/G14/031/20/PDF/G1403120.pdf?OpenElement" TargetMode="External"/><Relationship Id="rId6" Type="http://schemas.openxmlformats.org/officeDocument/2006/relationships/hyperlink" Target="http://www.ohchr.org/Documents/HRBodies/CRPD/GC/GuidelinesArticle14.doc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rusp.org/file/321530/WNUSPcommentsCAT.pdf" TargetMode="External"/><Relationship Id="rId4" Type="http://schemas.openxmlformats.org/officeDocument/2006/relationships/hyperlink" Target="http://tbinternet.ohchr.org/_layouts/treatybodyexternal/Download.aspx?symbolno=CCPR/C/GC/35&amp;Lang=en" TargetMode="External"/><Relationship Id="rId5" Type="http://schemas.openxmlformats.org/officeDocument/2006/relationships/hyperlink" Target="http://www.ohchr.org/EN/HRBodies/HRC/RegularSessions/Session30/Documents/A_HRC_30_37_ENG.docx" TargetMode="External"/><Relationship Id="rId6" Type="http://schemas.openxmlformats.org/officeDocument/2006/relationships/hyperlink" Target="http://www.chrusp.org/media/AA/AG/chrusp-biz/downloads/198803/OPCATRecommendationsFinal.doc" TargetMode="External"/><Relationship Id="rId7" Type="http://schemas.openxmlformats.org/officeDocument/2006/relationships/hyperlink" Target="http://www.equalrightstrust.org/ertdocumentbank/Jordan%20report_ENG_0.pdf" TargetMode="External"/><Relationship Id="rId8" Type="http://schemas.openxmlformats.org/officeDocument/2006/relationships/hyperlink" Target="http://www.apt.ch/en/2016-monitoring-of-psychiatric-institutions/" TargetMode="External"/><Relationship Id="rId9" Type="http://schemas.openxmlformats.org/officeDocument/2006/relationships/hyperlink" Target="https://www.hrw.org/topic/disability-rights" TargetMode="External"/><Relationship Id="rId10" Type="http://schemas.openxmlformats.org/officeDocument/2006/relationships/hyperlink" Target="http://www.ohchr.org/EN/HRBodies/CRPD/Pages/Tablependingcases.aspx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dk-media.s3.amazonaws.com/AA/AG/chrusp-biz/downloads/294485/Side_event_CRPD_Art15_March2015_Hege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hyperlink" Target="http://www.ohchr.org/EN/ProfessionalInterest/Pages/CAT.asp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hchr.org/EN/ProfessionalInterest/Pages/CCPR.aspx" TargetMode="External"/><Relationship Id="rId4" Type="http://schemas.openxmlformats.org/officeDocument/2006/relationships/hyperlink" Target="http://tbinternet.ohchr.org/_layouts/treatybodyexternal/Download.aspx?symbolno=INT/CCPR/GEC/6621&amp;Lang=en" TargetMode="External"/><Relationship Id="rId5" Type="http://schemas.openxmlformats.org/officeDocument/2006/relationships/hyperlink" Target="http://www.oas.org/juridico/english/treaties/a-51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hyperlink" Target="http://ap.ohchr.org/documents/E/CHR/report/E-CN_4-1986-15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.org/esa/socdev/enable/rights/wgcontrib-wnusp.htm" TargetMode="External"/><Relationship Id="rId4" Type="http://schemas.openxmlformats.org/officeDocument/2006/relationships/hyperlink" Target="http://www.un.org/esa/socdev/enable/rights/ahcwgreportax1.htm" TargetMode="External"/><Relationship Id="rId5" Type="http://schemas.openxmlformats.org/officeDocument/2006/relationships/hyperlink" Target="https://documents-dds-ny.un.org/doc/UNDOC/GEN/N08/440/75/PDF/N0844075.pdf?OpenElement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rpdcourse.files.wordpress.com/2017/02/annexiii-2.pdf" TargetMode="External"/><Relationship Id="rId4" Type="http://schemas.openxmlformats.org/officeDocument/2006/relationships/hyperlink" Target="http://www.ohchr.org/EN/ProfessionalInterest/Pages/RemedyAndReparation.aspx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Torture and forced psychiatry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Tina Minkowitz</a:t>
            </a:r>
          </a:p>
          <a:p>
            <a:r>
              <a:rPr lang="en-US" dirty="0" smtClean="0"/>
              <a:t>CRPD course Fall </a:t>
            </a:r>
            <a:r>
              <a:rPr lang="en-US" dirty="0" smtClean="0"/>
              <a:t>2017</a:t>
            </a:r>
          </a:p>
          <a:p>
            <a:r>
              <a:rPr lang="de-DE" smtClean="0"/>
              <a:t>©2017</a:t>
            </a:r>
            <a:endParaRPr lang="en-US" dirty="0"/>
          </a:p>
        </p:txBody>
      </p:sp>
      <p:pic>
        <p:nvPicPr>
          <p:cNvPr id="4" name="Picture 3" descr="CHRUSP logo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31" y="5199810"/>
            <a:ext cx="1775763" cy="1658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863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RUSP logo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31" y="5771638"/>
            <a:ext cx="1163389" cy="1086361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CRPD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Arts 15, 16 and 17 generally protect the right to be free from torture, ill-treatment, other violence and abuse</a:t>
            </a:r>
          </a:p>
          <a:p>
            <a:r>
              <a:rPr lang="en-US" dirty="0" smtClean="0"/>
              <a:t>Art 14 protects equal right to liberty and security of the person and prohibits disability-based detention</a:t>
            </a:r>
          </a:p>
          <a:p>
            <a:r>
              <a:rPr lang="en-US" dirty="0" smtClean="0"/>
              <a:t>Art 12 guarantees legal capacity </a:t>
            </a:r>
            <a:r>
              <a:rPr lang="mr-IN" dirty="0" smtClean="0"/>
              <a:t>–</a:t>
            </a:r>
            <a:r>
              <a:rPr lang="en-US" dirty="0" smtClean="0"/>
              <a:t> the right to make one’s own decisions</a:t>
            </a:r>
          </a:p>
          <a:p>
            <a:r>
              <a:rPr lang="en-US" dirty="0" smtClean="0"/>
              <a:t>Art 25 requires health care on the basis of free and informed consent</a:t>
            </a:r>
          </a:p>
          <a:p>
            <a:r>
              <a:rPr lang="en-US" dirty="0" smtClean="0"/>
              <a:t>See </a:t>
            </a:r>
            <a:r>
              <a:rPr lang="en-US" dirty="0" smtClean="0">
                <a:hlinkClick r:id="rId4"/>
              </a:rPr>
              <a:t>Nowak 2008 </a:t>
            </a:r>
            <a:r>
              <a:rPr lang="en-US" dirty="0" err="1" smtClean="0"/>
              <a:t>para</a:t>
            </a:r>
            <a:r>
              <a:rPr lang="en-US" dirty="0" smtClean="0"/>
              <a:t> 44 for early exposition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563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RUSP logo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31" y="5860776"/>
            <a:ext cx="1067931" cy="99722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of torture framework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3"/>
              </a:rPr>
              <a:t>Nowak 2008 </a:t>
            </a:r>
            <a:r>
              <a:rPr lang="mr-IN" dirty="0" smtClean="0"/>
              <a:t>–</a:t>
            </a:r>
            <a:r>
              <a:rPr lang="en-US" dirty="0" smtClean="0"/>
              <a:t> CRPD complementary to anti-torture framework, applies disability non-discrimination</a:t>
            </a:r>
          </a:p>
          <a:p>
            <a:r>
              <a:rPr lang="en-US" dirty="0" smtClean="0">
                <a:hlinkClick r:id="rId4"/>
              </a:rPr>
              <a:t>Méndez 2013 </a:t>
            </a:r>
            <a:r>
              <a:rPr lang="mr-IN" dirty="0" smtClean="0"/>
              <a:t>–</a:t>
            </a:r>
            <a:r>
              <a:rPr lang="en-US" dirty="0" smtClean="0"/>
              <a:t> promotes ‘absolute ban’ on forced psychiatric interventions but self-contradictory on issue of liberty, see also letter to WPA re ‘based solely on disability’</a:t>
            </a:r>
          </a:p>
          <a:p>
            <a:r>
              <a:rPr lang="en-US" dirty="0" smtClean="0"/>
              <a:t>CRPD Committee </a:t>
            </a:r>
            <a:r>
              <a:rPr lang="en-US" dirty="0" smtClean="0">
                <a:hlinkClick r:id="rId5"/>
              </a:rPr>
              <a:t>2014</a:t>
            </a:r>
            <a:r>
              <a:rPr lang="en-US" dirty="0" smtClean="0"/>
              <a:t> and </a:t>
            </a:r>
            <a:r>
              <a:rPr lang="en-US" dirty="0" smtClean="0">
                <a:hlinkClick r:id="rId6"/>
              </a:rPr>
              <a:t>2015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accepts that forced psychiatric interventions violate right to legal capacity and right to be free from torture and other ill-treatment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211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RUSP logo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32" y="6126162"/>
            <a:ext cx="783727" cy="73183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Obstacles and opportunities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SPT conflicts with CRPD standards (see also </a:t>
            </a:r>
            <a:r>
              <a:rPr lang="en-US" dirty="0" smtClean="0">
                <a:hlinkClick r:id="rId3"/>
              </a:rPr>
              <a:t>CAT</a:t>
            </a:r>
            <a:r>
              <a:rPr lang="en-US" dirty="0" smtClean="0"/>
              <a:t>, ICCPR </a:t>
            </a:r>
            <a:r>
              <a:rPr lang="en-US" dirty="0" smtClean="0">
                <a:hlinkClick r:id="rId4"/>
              </a:rPr>
              <a:t>GC35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19)</a:t>
            </a:r>
          </a:p>
          <a:p>
            <a:r>
              <a:rPr lang="en-US" dirty="0" smtClean="0">
                <a:hlinkClick r:id="rId5"/>
              </a:rPr>
              <a:t>Working Group on Arbitrary Detention </a:t>
            </a:r>
            <a:r>
              <a:rPr lang="en-US" dirty="0" smtClean="0"/>
              <a:t>largely follows CRPD standards, but practice?</a:t>
            </a:r>
          </a:p>
          <a:p>
            <a:r>
              <a:rPr lang="en-US" dirty="0" smtClean="0"/>
              <a:t>CERD, CEDAW, CRC, CESCR Committees positive towards CRPD prohibition of forced treatment and commitment</a:t>
            </a:r>
          </a:p>
          <a:p>
            <a:r>
              <a:rPr lang="en-US" dirty="0" smtClean="0">
                <a:hlinkClick r:id="rId6"/>
              </a:rPr>
              <a:t>OPCAT monitoring </a:t>
            </a:r>
            <a:r>
              <a:rPr lang="en-US" dirty="0" smtClean="0"/>
              <a:t>- will National Torture Prevention Mechanism follow CRPD?</a:t>
            </a:r>
          </a:p>
          <a:p>
            <a:r>
              <a:rPr lang="en-US" dirty="0" smtClean="0">
                <a:hlinkClick r:id="rId7"/>
              </a:rPr>
              <a:t>Equal Rights Trust</a:t>
            </a:r>
            <a:r>
              <a:rPr lang="en-US" dirty="0" smtClean="0"/>
              <a:t>, </a:t>
            </a:r>
            <a:r>
              <a:rPr lang="en-US" dirty="0" smtClean="0">
                <a:hlinkClick r:id="rId8"/>
              </a:rPr>
              <a:t>APT</a:t>
            </a:r>
            <a:r>
              <a:rPr lang="en-US" dirty="0" smtClean="0"/>
              <a:t>, </a:t>
            </a:r>
            <a:r>
              <a:rPr lang="en-US" dirty="0" smtClean="0">
                <a:hlinkClick r:id="rId9"/>
              </a:rPr>
              <a:t>HRW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NGOs as potential allies</a:t>
            </a:r>
          </a:p>
          <a:p>
            <a:r>
              <a:rPr lang="en-US" dirty="0" smtClean="0"/>
              <a:t>CRPD country reviews, optional protocol </a:t>
            </a:r>
            <a:r>
              <a:rPr lang="en-US" dirty="0" smtClean="0">
                <a:hlinkClick r:id="rId10"/>
              </a:rPr>
              <a:t>cases pending </a:t>
            </a:r>
            <a:r>
              <a:rPr lang="en-US" dirty="0" smtClean="0"/>
              <a:t>on forced treatment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727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Reparations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Satisfaction</a:t>
            </a:r>
          </a:p>
          <a:p>
            <a:r>
              <a:rPr lang="en-US" dirty="0" smtClean="0"/>
              <a:t>Guarantees of non-repetition</a:t>
            </a:r>
          </a:p>
          <a:p>
            <a:r>
              <a:rPr lang="en-US" dirty="0" smtClean="0"/>
              <a:t>Restitution</a:t>
            </a:r>
          </a:p>
          <a:p>
            <a:r>
              <a:rPr lang="en-US" dirty="0" smtClean="0"/>
              <a:t>Compensation</a:t>
            </a:r>
          </a:p>
          <a:p>
            <a:r>
              <a:rPr lang="en-US" dirty="0" smtClean="0"/>
              <a:t>Rehabilitation</a:t>
            </a:r>
          </a:p>
          <a:p>
            <a:r>
              <a:rPr lang="en-US" dirty="0" smtClean="0"/>
              <a:t>Truth and reconciliation?</a:t>
            </a:r>
          </a:p>
          <a:p>
            <a:r>
              <a:rPr lang="en-US" dirty="0" smtClean="0"/>
              <a:t>Apologies?</a:t>
            </a:r>
          </a:p>
          <a:p>
            <a:r>
              <a:rPr lang="en-US" dirty="0" smtClean="0"/>
              <a:t>Individual/systemic</a:t>
            </a:r>
          </a:p>
        </p:txBody>
      </p:sp>
    </p:spTree>
    <p:extLst>
      <p:ext uri="{BB962C8B-B14F-4D97-AF65-F5344CB8AC3E}">
        <p14:creationId xmlns:p14="http://schemas.microsoft.com/office/powerpoint/2010/main" val="941286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General issues</a:t>
            </a:r>
          </a:p>
          <a:p>
            <a:r>
              <a:rPr lang="en-US" dirty="0" smtClean="0"/>
              <a:t>Definitions of torture and application to psychiatric interventions</a:t>
            </a:r>
          </a:p>
          <a:p>
            <a:r>
              <a:rPr lang="en-US" dirty="0" smtClean="0"/>
              <a:t>WNUSP framing in CRPD negotiations</a:t>
            </a:r>
          </a:p>
          <a:p>
            <a:r>
              <a:rPr lang="en-US" dirty="0" smtClean="0"/>
              <a:t>CRPD prohibition of forced interventions</a:t>
            </a:r>
          </a:p>
          <a:p>
            <a:r>
              <a:rPr lang="en-US" dirty="0" smtClean="0"/>
              <a:t>Application of torture framework</a:t>
            </a:r>
          </a:p>
          <a:p>
            <a:r>
              <a:rPr lang="en-US" dirty="0" smtClean="0"/>
              <a:t>Challenges and opportunities</a:t>
            </a:r>
          </a:p>
          <a:p>
            <a:r>
              <a:rPr lang="en-US" dirty="0" smtClean="0"/>
              <a:t>Reparations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699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RUSP logo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31" y="5199810"/>
            <a:ext cx="1775763" cy="165819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Approaching this issue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Impact on </a:t>
            </a:r>
            <a:r>
              <a:rPr lang="en-US" dirty="0"/>
              <a:t>victims, as survivor </a:t>
            </a:r>
            <a:r>
              <a:rPr lang="en-US" dirty="0" smtClean="0"/>
              <a:t>activists working as human rights defenders, </a:t>
            </a:r>
            <a:r>
              <a:rPr lang="en-US" dirty="0"/>
              <a:t>and survivors seeking justice</a:t>
            </a:r>
          </a:p>
          <a:p>
            <a:r>
              <a:rPr lang="en-US" dirty="0" smtClean="0"/>
              <a:t>Defensive reactions of perpetrators and apologists</a:t>
            </a:r>
          </a:p>
          <a:p>
            <a:r>
              <a:rPr lang="en-US" dirty="0" smtClean="0"/>
              <a:t>Legal and moral claims through impersonal language of law</a:t>
            </a:r>
          </a:p>
        </p:txBody>
      </p:sp>
    </p:spTree>
    <p:extLst>
      <p:ext uri="{BB962C8B-B14F-4D97-AF65-F5344CB8AC3E}">
        <p14:creationId xmlns:p14="http://schemas.microsoft.com/office/powerpoint/2010/main" val="298607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RUSP logo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31" y="5504226"/>
            <a:ext cx="1449761" cy="135377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Survivor knowledge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to make sense of what happened to us</a:t>
            </a:r>
          </a:p>
          <a:p>
            <a:r>
              <a:rPr lang="en-US" dirty="0" smtClean="0"/>
              <a:t>No words specifically describe forced psychiatry as a crime or act of violence</a:t>
            </a:r>
          </a:p>
          <a:p>
            <a:r>
              <a:rPr lang="en-US" dirty="0" smtClean="0"/>
              <a:t>State repression, rape/sexualized violence, enslavement, dehumanization, persecution, torture</a:t>
            </a:r>
          </a:p>
          <a:p>
            <a:r>
              <a:rPr lang="en-US" dirty="0" smtClean="0"/>
              <a:t>Literal or metaphor or analogy?</a:t>
            </a:r>
          </a:p>
        </p:txBody>
      </p:sp>
    </p:spTree>
    <p:extLst>
      <p:ext uri="{BB962C8B-B14F-4D97-AF65-F5344CB8AC3E}">
        <p14:creationId xmlns:p14="http://schemas.microsoft.com/office/powerpoint/2010/main" val="3872169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RUSP logo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32" y="5905344"/>
            <a:ext cx="1020202" cy="95265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 definition of torture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hlinkClick r:id="rId3"/>
              </a:rPr>
              <a:t>CAT</a:t>
            </a:r>
            <a:r>
              <a:rPr lang="en-US" dirty="0" smtClean="0"/>
              <a:t> article 1</a:t>
            </a:r>
          </a:p>
          <a:p>
            <a:pPr lvl="1"/>
            <a:r>
              <a:rPr lang="en-US" dirty="0"/>
              <a:t>For the purposes of this Convention,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term "torture" means any act by which severe pain or suffering, whether physical or mental, is intentionally inflicted on a </a:t>
            </a:r>
            <a:r>
              <a:rPr lang="en-US" dirty="0" smtClean="0"/>
              <a:t>person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such purposes </a:t>
            </a:r>
            <a:r>
              <a:rPr lang="en-US" dirty="0" smtClean="0"/>
              <a:t>as obtaining </a:t>
            </a:r>
            <a:r>
              <a:rPr lang="en-US" dirty="0"/>
              <a:t>from him or a third person information or a confession, punishing him for an act he or a third person has committed or is suspected of having committed, or intimidating or coercing him or a third person, or for any reason based on discrimination of any kind, </a:t>
            </a:r>
            <a:endParaRPr lang="en-US" dirty="0" smtClean="0"/>
          </a:p>
          <a:p>
            <a:pPr lvl="1"/>
            <a:r>
              <a:rPr lang="en-US" dirty="0" smtClean="0"/>
              <a:t>when </a:t>
            </a:r>
            <a:r>
              <a:rPr lang="en-US" dirty="0"/>
              <a:t>such pain or suffering is inflicted by or at the instigation of or with the consent or acquiescence of a public official or other person acting in an official capacity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It does not include pain or suffering arising only from, inherent in or incidental to lawful sanctions.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133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RUSP logo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32" y="5816208"/>
            <a:ext cx="1115660" cy="104179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definitions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Note that CAT allows for wider definitions</a:t>
            </a:r>
          </a:p>
          <a:p>
            <a:r>
              <a:rPr lang="en-US" dirty="0" smtClean="0"/>
              <a:t>See also </a:t>
            </a:r>
            <a:r>
              <a:rPr lang="en-US" dirty="0" smtClean="0">
                <a:hlinkClick r:id="rId3"/>
              </a:rPr>
              <a:t>ICCPR</a:t>
            </a:r>
            <a:r>
              <a:rPr lang="en-US" dirty="0" smtClean="0"/>
              <a:t> Article 7 and its </a:t>
            </a:r>
            <a:r>
              <a:rPr lang="en-US" dirty="0" smtClean="0">
                <a:hlinkClick r:id="rId4"/>
              </a:rPr>
              <a:t>General Comment 20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3</a:t>
            </a:r>
          </a:p>
          <a:p>
            <a:r>
              <a:rPr lang="en-US" dirty="0" smtClean="0">
                <a:hlinkClick r:id="rId5"/>
              </a:rPr>
              <a:t>Inter-American Convention to Prevent and Punish Torture</a:t>
            </a:r>
            <a:r>
              <a:rPr lang="en-US" dirty="0" smtClean="0"/>
              <a:t>, Article 2 includes:</a:t>
            </a:r>
          </a:p>
          <a:p>
            <a:pPr lvl="1"/>
            <a:r>
              <a:rPr lang="en-US" dirty="0"/>
              <a:t>Torture shall also be understood to be the use of methods upon a person intended to obliterate the personality of the victim or to diminish his physical or mental capacities, even if they do not cause physical pain or mental anguish.</a:t>
            </a:r>
          </a:p>
        </p:txBody>
      </p:sp>
    </p:spTree>
    <p:extLst>
      <p:ext uri="{BB962C8B-B14F-4D97-AF65-F5344CB8AC3E}">
        <p14:creationId xmlns:p14="http://schemas.microsoft.com/office/powerpoint/2010/main" val="2941163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RUSP logo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32" y="6126162"/>
            <a:ext cx="783728" cy="73183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First UN Special Rapporteur on Torture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hlinkClick r:id="rId3"/>
              </a:rPr>
              <a:t>Kooijmans in 1986</a:t>
            </a:r>
            <a:endParaRPr lang="en-US" dirty="0" smtClean="0"/>
          </a:p>
          <a:p>
            <a:pPr lvl="1"/>
            <a:r>
              <a:rPr lang="en-US" dirty="0" smtClean="0"/>
              <a:t>119.  The following list, which is not exhaustive, refers to some methods of physical torture:</a:t>
            </a:r>
          </a:p>
          <a:p>
            <a:pPr lvl="1"/>
            <a:r>
              <a:rPr lang="en-US" dirty="0" smtClean="0"/>
              <a:t>Electric shocks </a:t>
            </a:r>
            <a:r>
              <a:rPr lang="mr-IN" dirty="0" smtClean="0"/>
              <a:t>–</a:t>
            </a:r>
            <a:r>
              <a:rPr lang="en-US" dirty="0" smtClean="0"/>
              <a:t> Shocks of variable intensity to any part of the body, causing intensive muscular contractions</a:t>
            </a:r>
          </a:p>
          <a:p>
            <a:pPr lvl="1"/>
            <a:r>
              <a:rPr lang="en-US" dirty="0" smtClean="0"/>
              <a:t>Administration of drugs, in detention or psychiatric facilities - </a:t>
            </a:r>
            <a:r>
              <a:rPr lang="mr-IN" dirty="0" smtClean="0"/>
              <a:t>…</a:t>
            </a:r>
            <a:r>
              <a:rPr lang="en-US" dirty="0" smtClean="0"/>
              <a:t> neuroleptics, that cause trembling, shivering and contractions, but mainly make the subject apathetic and dull his [or her] intelligence </a:t>
            </a:r>
          </a:p>
        </p:txBody>
      </p:sp>
    </p:spTree>
    <p:extLst>
      <p:ext uri="{BB962C8B-B14F-4D97-AF65-F5344CB8AC3E}">
        <p14:creationId xmlns:p14="http://schemas.microsoft.com/office/powerpoint/2010/main" val="480497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RUSP logo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32" y="5838492"/>
            <a:ext cx="1091796" cy="101950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WNUSP </a:t>
            </a:r>
            <a:r>
              <a:rPr lang="en-US" dirty="0" smtClean="0">
                <a:hlinkClick r:id="rId3"/>
              </a:rPr>
              <a:t>text proposal for CRPD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Everyone has the right not to be subjected to forced or coerced interventions of a medical nature or otherwise, aimed at correcting, improving, or alleviating any actual or perceived impairment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Picked up in </a:t>
            </a:r>
            <a:r>
              <a:rPr lang="en-US" dirty="0" smtClean="0">
                <a:hlinkClick r:id="rId4"/>
              </a:rPr>
              <a:t>Working Group text</a:t>
            </a:r>
            <a:r>
              <a:rPr lang="en-US" dirty="0" smtClean="0"/>
              <a:t> (arts 11, 12 and 21 later renumbered), later by </a:t>
            </a:r>
            <a:r>
              <a:rPr lang="en-US" dirty="0" smtClean="0">
                <a:hlinkClick r:id="rId5"/>
              </a:rPr>
              <a:t>SRT Manfred Nowak</a:t>
            </a:r>
            <a:r>
              <a:rPr lang="en-US" dirty="0" smtClean="0"/>
              <a:t> (</a:t>
            </a:r>
            <a:r>
              <a:rPr lang="en-US" dirty="0" err="1" smtClean="0"/>
              <a:t>para</a:t>
            </a:r>
            <a:r>
              <a:rPr lang="en-US" dirty="0" smtClean="0"/>
              <a:t> 47)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426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RUSP logo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31" y="5883061"/>
            <a:ext cx="1044065" cy="97493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Survivorship and Reparation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Survivors </a:t>
            </a:r>
            <a:r>
              <a:rPr lang="en-US" dirty="0" smtClean="0">
                <a:hlinkClick r:id="rId3"/>
              </a:rPr>
              <a:t>confront the damage </a:t>
            </a:r>
            <a:r>
              <a:rPr lang="en-US" dirty="0" smtClean="0"/>
              <a:t>with whatever resources we have </a:t>
            </a:r>
            <a:r>
              <a:rPr lang="mr-IN" dirty="0" smtClean="0"/>
              <a:t>–</a:t>
            </a:r>
            <a:r>
              <a:rPr lang="en-US" dirty="0" smtClean="0"/>
              <a:t> self-care, anger, grief, writing, art, caring for land or animals or children, survivor movement</a:t>
            </a:r>
          </a:p>
          <a:p>
            <a:r>
              <a:rPr lang="en-US" dirty="0" smtClean="0"/>
              <a:t>How can society support us?</a:t>
            </a:r>
          </a:p>
          <a:p>
            <a:pPr lvl="1"/>
            <a:r>
              <a:rPr lang="en-US" dirty="0" smtClean="0"/>
              <a:t>Recognition that our human rights were violated</a:t>
            </a:r>
          </a:p>
          <a:p>
            <a:pPr lvl="1"/>
            <a:r>
              <a:rPr lang="en-US" dirty="0" smtClean="0">
                <a:hlinkClick r:id="rId4"/>
              </a:rPr>
              <a:t>Reparation</a:t>
            </a:r>
            <a:r>
              <a:rPr lang="en-US" dirty="0" smtClean="0"/>
              <a:t> including guarantees of non-repetition</a:t>
            </a:r>
          </a:p>
          <a:p>
            <a:r>
              <a:rPr lang="en-US" dirty="0" smtClean="0"/>
              <a:t>Limits of recognition and reparation? Power?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5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11664</TotalTime>
  <Words>816</Words>
  <Application>Microsoft Macintosh PowerPoint</Application>
  <PresentationFormat>On-screen Show (4:3)</PresentationFormat>
  <Paragraphs>74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Torture and forced psychiatry</vt:lpstr>
      <vt:lpstr>Outline</vt:lpstr>
      <vt:lpstr>Approaching this issue</vt:lpstr>
      <vt:lpstr>Survivor knowledge</vt:lpstr>
      <vt:lpstr>UN definition of torture</vt:lpstr>
      <vt:lpstr>Other definitions</vt:lpstr>
      <vt:lpstr>First UN Special Rapporteur on Torture</vt:lpstr>
      <vt:lpstr>WNUSP text proposal for CRPD</vt:lpstr>
      <vt:lpstr>Survivorship and Reparation</vt:lpstr>
      <vt:lpstr>CRPD</vt:lpstr>
      <vt:lpstr>Application of torture framework</vt:lpstr>
      <vt:lpstr>Obstacles and opportunities</vt:lpstr>
      <vt:lpstr>Reparations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Torture and forced psychiatry</dc:title>
  <dc:creator>Tina Minkowitz</dc:creator>
  <cp:lastModifiedBy>Tina Minkowitz</cp:lastModifiedBy>
  <cp:revision>29</cp:revision>
  <dcterms:created xsi:type="dcterms:W3CDTF">2017-03-12T15:44:18Z</dcterms:created>
  <dcterms:modified xsi:type="dcterms:W3CDTF">2017-09-05T18:22:20Z</dcterms:modified>
</cp:coreProperties>
</file>