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5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0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3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6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5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33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2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FFB06-44C4-AB4F-A1B0-612FE8E9F8C1}" type="datetimeFigureOut">
              <a:rPr lang="en-US" smtClean="0"/>
              <a:t>5/16/17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F717-69C7-004D-81C8-0952740C5F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7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chr.org/EN/ProfessionalInterest/Pages/StatusOfNationalInstitutions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tbinternet.ohchr.org/_layouts/treatybodyexternal/Download.aspx?symbolno=CRPD/C/5/4&amp;Lang=en" TargetMode="External"/><Relationship Id="rId4" Type="http://schemas.openxmlformats.org/officeDocument/2006/relationships/hyperlink" Target="http://www.ohchr.org/EN/HRBodies/CRPD/Pages/CRPDIndex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tbinternet.ohchr.org/_layouts/treatybodyexternal/Download.aspx?symbolno=CRPD/C/1/Rev.1&amp;Lang=e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hr.coe.int/Pages/home.aspx?p=home" TargetMode="External"/><Relationship Id="rId4" Type="http://schemas.openxmlformats.org/officeDocument/2006/relationships/hyperlink" Target="http://www.corteidh.or.cr/index.php/en" TargetMode="External"/><Relationship Id="rId5" Type="http://schemas.openxmlformats.org/officeDocument/2006/relationships/hyperlink" Target="http://www.oas.org/en/iachr/" TargetMode="External"/><Relationship Id="rId6" Type="http://schemas.openxmlformats.org/officeDocument/2006/relationships/hyperlink" Target="http://www.achpr.org" TargetMode="External"/><Relationship Id="rId7" Type="http://schemas.openxmlformats.org/officeDocument/2006/relationships/hyperlink" Target="http://aichr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ohchr.org/EN/HRBodies/SP/Pages/Communications.asp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CRPD process </a:t>
            </a:r>
            <a:r>
              <a:rPr lang="mr-IN" dirty="0" smtClean="0"/>
              <a:t>–</a:t>
            </a:r>
            <a:r>
              <a:rPr lang="en-US" dirty="0" smtClean="0"/>
              <a:t> implementation and monitoring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Tina Minkowitz</a:t>
            </a:r>
          </a:p>
          <a:p>
            <a:r>
              <a:rPr lang="en-US" dirty="0" smtClean="0"/>
              <a:t>CRPD course </a:t>
            </a:r>
            <a:r>
              <a:rPr lang="en-US" dirty="0" err="1" smtClean="0"/>
              <a:t>sp</a:t>
            </a:r>
            <a:r>
              <a:rPr lang="en-US" dirty="0" smtClean="0"/>
              <a:t> 2017</a:t>
            </a:r>
          </a:p>
          <a:p>
            <a:r>
              <a:rPr lang="de-DE" dirty="0" smtClean="0"/>
              <a:t>©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810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Requires your own investigation through search engines</a:t>
            </a:r>
          </a:p>
          <a:p>
            <a:r>
              <a:rPr lang="en-US" dirty="0"/>
              <a:t>Take the time you need, between now and the final session of class on June </a:t>
            </a:r>
            <a:r>
              <a:rPr lang="en-US" dirty="0" smtClean="0"/>
              <a:t>21</a:t>
            </a:r>
            <a:endParaRPr lang="en-US" dirty="0"/>
          </a:p>
          <a:p>
            <a:r>
              <a:rPr lang="en-US" dirty="0"/>
              <a:t>Good luck, looking forward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 concepts, CRPD text and civil society participation, in national and international monitoring</a:t>
            </a:r>
          </a:p>
          <a:p>
            <a:r>
              <a:rPr lang="en-US" dirty="0" smtClean="0"/>
              <a:t>Guest lecture planned for next week on national level advocacy had to be cancelled.  Hoping to find replacement </a:t>
            </a:r>
            <a:r>
              <a:rPr lang="en-US" smtClean="0"/>
              <a:t>guest lecturer or </a:t>
            </a:r>
            <a:r>
              <a:rPr lang="en-US" dirty="0" smtClean="0"/>
              <a:t>otherwise provide concrete examples of implementation and monitoring</a:t>
            </a:r>
            <a:r>
              <a:rPr lang="en-US" smtClean="0"/>
              <a:t>/enforcement.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62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treaties in national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rights treaties double-facing </a:t>
            </a:r>
            <a:r>
              <a:rPr lang="mr-IN" dirty="0" smtClean="0"/>
              <a:t>–</a:t>
            </a:r>
            <a:r>
              <a:rPr lang="en-US" dirty="0" smtClean="0"/>
              <a:t> international law and national law</a:t>
            </a:r>
          </a:p>
          <a:p>
            <a:pPr lvl="1"/>
            <a:r>
              <a:rPr lang="en-US" dirty="0" smtClean="0"/>
              <a:t>National law contrary to treaty does not excuse failure to comply (international law)</a:t>
            </a:r>
          </a:p>
          <a:p>
            <a:pPr lvl="1"/>
            <a:r>
              <a:rPr lang="en-US" dirty="0" smtClean="0"/>
              <a:t>States develop various doctrines to limit direct application of international law in their national law and courts (national law)</a:t>
            </a:r>
          </a:p>
          <a:p>
            <a:pPr lvl="1"/>
            <a:r>
              <a:rPr lang="en-US" dirty="0" smtClean="0"/>
              <a:t>Monism/dualism </a:t>
            </a:r>
            <a:r>
              <a:rPr lang="mr-IN" dirty="0" smtClean="0"/>
              <a:t>–</a:t>
            </a:r>
            <a:r>
              <a:rPr lang="en-US" dirty="0" smtClean="0"/>
              <a:t> what is required for international law to be effective in national law?</a:t>
            </a:r>
          </a:p>
          <a:p>
            <a:pPr lvl="1"/>
            <a:r>
              <a:rPr lang="en-US" dirty="0" smtClean="0"/>
              <a:t>Desirability of law reform even if courts can apply  treaties directly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5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CRPD on national implementation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Articles 1-4 General Obligations</a:t>
            </a:r>
          </a:p>
          <a:p>
            <a:pPr lvl="1"/>
            <a:r>
              <a:rPr lang="en-US" dirty="0" smtClean="0"/>
              <a:t>Definitions, social model definition of disability</a:t>
            </a:r>
          </a:p>
          <a:p>
            <a:pPr lvl="1"/>
            <a:r>
              <a:rPr lang="en-US" dirty="0" smtClean="0"/>
              <a:t>Law reform, repeal of discriminatory laws/practices</a:t>
            </a:r>
          </a:p>
          <a:p>
            <a:pPr lvl="1"/>
            <a:r>
              <a:rPr lang="en-US" dirty="0" smtClean="0"/>
              <a:t>Administrative and ‘other’ measures/ access to justice</a:t>
            </a:r>
          </a:p>
          <a:p>
            <a:pPr lvl="1"/>
            <a:r>
              <a:rPr lang="en-US" dirty="0" smtClean="0"/>
              <a:t>Obligations to address discrimination by private actors</a:t>
            </a:r>
          </a:p>
          <a:p>
            <a:pPr lvl="1"/>
            <a:r>
              <a:rPr lang="en-US" dirty="0" smtClean="0"/>
              <a:t>Article 4.3 close consultation/active involvement of PWD through representative organizations</a:t>
            </a:r>
          </a:p>
          <a:p>
            <a:r>
              <a:rPr lang="en-US" dirty="0" smtClean="0"/>
              <a:t>Obligations in Articles 5-30 related to specific rights</a:t>
            </a:r>
          </a:p>
          <a:p>
            <a:r>
              <a:rPr lang="en-US" dirty="0" smtClean="0"/>
              <a:t>Articles 31-33 specific obligations</a:t>
            </a:r>
          </a:p>
          <a:p>
            <a:pPr lvl="1"/>
            <a:r>
              <a:rPr lang="en-US" dirty="0" smtClean="0"/>
              <a:t>Data collection and international cooperation</a:t>
            </a:r>
          </a:p>
          <a:p>
            <a:pPr lvl="1"/>
            <a:r>
              <a:rPr lang="en-US" dirty="0" smtClean="0"/>
              <a:t>Institutional mechanisms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ocal point(s) for implementation</a:t>
            </a:r>
          </a:p>
          <a:p>
            <a:pPr lvl="2"/>
            <a:r>
              <a:rPr lang="en-US" dirty="0" smtClean="0"/>
              <a:t>Independent monitoring mechanism(s): </a:t>
            </a:r>
            <a:r>
              <a:rPr lang="en-US" dirty="0" smtClean="0">
                <a:hlinkClick r:id="rId2"/>
              </a:rPr>
              <a:t>Paris Principles</a:t>
            </a:r>
            <a:endParaRPr lang="en-US" dirty="0" smtClean="0"/>
          </a:p>
          <a:p>
            <a:pPr lvl="2"/>
            <a:r>
              <a:rPr lang="en-US" dirty="0" smtClean="0"/>
              <a:t>DPO involvement in monitoring (national and international)</a:t>
            </a:r>
          </a:p>
          <a:p>
            <a:pPr lvl="2"/>
            <a:r>
              <a:rPr lang="en-US" dirty="0" smtClean="0"/>
              <a:t>Article 16.3 monitoring services and facilities to prevent abuse</a:t>
            </a:r>
          </a:p>
        </p:txBody>
      </p:sp>
    </p:spTree>
    <p:extLst>
      <p:ext uri="{BB962C8B-B14F-4D97-AF65-F5344CB8AC3E}">
        <p14:creationId xmlns:p14="http://schemas.microsoft.com/office/powerpoint/2010/main" val="319769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and participation at national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Focal points and others responsible for CRPD implementation</a:t>
            </a:r>
          </a:p>
          <a:p>
            <a:r>
              <a:rPr lang="en-US" dirty="0" smtClean="0"/>
              <a:t>Actions contrary to CRPD (e.g. mental health acts)</a:t>
            </a:r>
          </a:p>
          <a:p>
            <a:r>
              <a:rPr lang="en-US" dirty="0" smtClean="0"/>
              <a:t>Independent monitoring mechanism/ national human rights institution</a:t>
            </a:r>
          </a:p>
          <a:p>
            <a:r>
              <a:rPr lang="en-US" dirty="0" smtClean="0"/>
              <a:t>Civil society projects for litigation, law reform proposals, shadow reporting, complaints to international human rights mechanisms</a:t>
            </a:r>
          </a:p>
          <a:p>
            <a:r>
              <a:rPr lang="en-US" dirty="0" smtClean="0"/>
              <a:t>DPO advocacy/ user/survivor movement as DPO/ independent activists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5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does it mean to say that international human rights treaties are law?</a:t>
            </a:r>
          </a:p>
          <a:p>
            <a:pPr lvl="1"/>
            <a:r>
              <a:rPr lang="en-US" dirty="0" smtClean="0"/>
              <a:t>Enforcement is limited</a:t>
            </a:r>
          </a:p>
          <a:p>
            <a:pPr lvl="1"/>
            <a:r>
              <a:rPr lang="en-US" dirty="0" smtClean="0"/>
              <a:t>Monitoring mechanisms viewed in varying ways by different states </a:t>
            </a:r>
            <a:r>
              <a:rPr lang="mr-IN" dirty="0" smtClean="0"/>
              <a:t>–</a:t>
            </a:r>
            <a:r>
              <a:rPr lang="en-US" dirty="0" smtClean="0"/>
              <a:t> conceding authority/denying authority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omplaints and inquiry procedures quasi-judicial ‘decisions/views’</a:t>
            </a:r>
          </a:p>
          <a:p>
            <a:pPr lvl="1"/>
            <a:r>
              <a:rPr lang="en-US" dirty="0" smtClean="0"/>
              <a:t>General Comments viewed as authoritative by virtue of Committee being in best position to establish universal interpretation</a:t>
            </a:r>
          </a:p>
          <a:p>
            <a:pPr lvl="1"/>
            <a:r>
              <a:rPr lang="en-US" dirty="0" smtClean="0"/>
              <a:t>Concluding Observations on State Party reports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9867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CRPD on international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Articles 34-39, Committee of Experts </a:t>
            </a:r>
            <a:r>
              <a:rPr lang="mr-IN" dirty="0" smtClean="0"/>
              <a:t>–</a:t>
            </a:r>
            <a:r>
              <a:rPr lang="en-US" dirty="0" smtClean="0"/>
              <a:t> establishment, consideration of state party reports, cooperation with other bodies</a:t>
            </a:r>
          </a:p>
          <a:p>
            <a:r>
              <a:rPr lang="en-US" dirty="0" smtClean="0"/>
              <a:t>Article 40 </a:t>
            </a:r>
            <a:r>
              <a:rPr lang="mr-IN" dirty="0" smtClean="0"/>
              <a:t>–</a:t>
            </a:r>
            <a:r>
              <a:rPr lang="en-US" dirty="0" smtClean="0"/>
              <a:t> Conference of States Parties </a:t>
            </a:r>
            <a:r>
              <a:rPr lang="mr-IN" dirty="0" smtClean="0"/>
              <a:t>–</a:t>
            </a:r>
            <a:r>
              <a:rPr lang="en-US" dirty="0" smtClean="0"/>
              <a:t> promotional role complementary to Committee’s interpretive role</a:t>
            </a:r>
          </a:p>
          <a:p>
            <a:r>
              <a:rPr lang="en-US" dirty="0" smtClean="0"/>
              <a:t>Optional Protocol </a:t>
            </a:r>
            <a:r>
              <a:rPr lang="mr-IN" dirty="0" smtClean="0"/>
              <a:t>–</a:t>
            </a:r>
            <a:r>
              <a:rPr lang="en-US" dirty="0" smtClean="0"/>
              <a:t> communications (complaints) and inquiry procedure</a:t>
            </a:r>
          </a:p>
          <a:p>
            <a:r>
              <a:rPr lang="en-US" dirty="0" smtClean="0">
                <a:hlinkClick r:id="rId2"/>
              </a:rPr>
              <a:t>Rules of Procedure </a:t>
            </a:r>
            <a:r>
              <a:rPr lang="en-US" dirty="0" smtClean="0"/>
              <a:t>and </a:t>
            </a:r>
            <a:r>
              <a:rPr lang="en-US" dirty="0" smtClean="0">
                <a:hlinkClick r:id="rId3"/>
              </a:rPr>
              <a:t>Working Methods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the latter is most concrete description of how Committee actually works</a:t>
            </a:r>
          </a:p>
          <a:p>
            <a:r>
              <a:rPr lang="en-US" dirty="0" smtClean="0"/>
              <a:t>See also </a:t>
            </a:r>
            <a:r>
              <a:rPr lang="en-US" dirty="0" smtClean="0">
                <a:hlinkClick r:id="rId4"/>
              </a:rPr>
              <a:t>Guidelines for DPO participation</a:t>
            </a:r>
            <a:r>
              <a:rPr lang="en-US" dirty="0" smtClean="0"/>
              <a:t> and more process materials, on </a:t>
            </a:r>
            <a:r>
              <a:rPr lang="en-US" dirty="0" smtClean="0">
                <a:hlinkClick r:id="rId4"/>
              </a:rPr>
              <a:t>CRPD Committee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8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Shadow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Shadow report (alternative/parallel/civil society/NGO report)</a:t>
            </a:r>
          </a:p>
          <a:p>
            <a:r>
              <a:rPr lang="en-US" dirty="0" smtClean="0"/>
              <a:t>Relating national to international level </a:t>
            </a:r>
            <a:r>
              <a:rPr lang="mr-IN" dirty="0" smtClean="0"/>
              <a:t>–</a:t>
            </a:r>
            <a:r>
              <a:rPr lang="en-US" dirty="0" smtClean="0"/>
              <a:t> educate treaty body, hold government accountable</a:t>
            </a:r>
          </a:p>
          <a:p>
            <a:r>
              <a:rPr lang="en-US" dirty="0" smtClean="0"/>
              <a:t>Initiating complaints and inquiries</a:t>
            </a:r>
          </a:p>
          <a:p>
            <a:r>
              <a:rPr lang="en-US" dirty="0" smtClean="0"/>
              <a:t>Other treaty bodies and Universal Periodic Review</a:t>
            </a:r>
          </a:p>
          <a:p>
            <a:r>
              <a:rPr lang="en-US" dirty="0" smtClean="0"/>
              <a:t>Other complaints mechanisms </a:t>
            </a:r>
            <a:r>
              <a:rPr lang="mr-IN" dirty="0" smtClean="0"/>
              <a:t>–</a:t>
            </a:r>
            <a:r>
              <a:rPr lang="en-US" dirty="0" smtClean="0"/>
              <a:t> including </a:t>
            </a:r>
            <a:r>
              <a:rPr lang="en-US" dirty="0" smtClean="0">
                <a:hlinkClick r:id="rId2"/>
              </a:rPr>
              <a:t>Special Procedures of Human Rights Council</a:t>
            </a:r>
            <a:r>
              <a:rPr lang="en-US" dirty="0" smtClean="0"/>
              <a:t>, and regional human rights courts and commissions</a:t>
            </a:r>
          </a:p>
          <a:p>
            <a:pPr lvl="1"/>
            <a:r>
              <a:rPr lang="en-US" dirty="0">
                <a:hlinkClick r:id="rId3"/>
              </a:rPr>
              <a:t>European Court of Human Rights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Inter-American Court of Human Rights</a:t>
            </a:r>
            <a:r>
              <a:rPr lang="en-US" dirty="0"/>
              <a:t>/ and </a:t>
            </a:r>
            <a:r>
              <a:rPr lang="en-US" dirty="0">
                <a:hlinkClick r:id="rId5"/>
              </a:rPr>
              <a:t>Commission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African Commission on Human and People’s </a:t>
            </a:r>
            <a:r>
              <a:rPr lang="en-US" dirty="0" smtClean="0">
                <a:hlinkClick r:id="rId6"/>
              </a:rPr>
              <a:t>Rights</a:t>
            </a:r>
            <a:endParaRPr lang="en-US" dirty="0" smtClean="0"/>
          </a:p>
          <a:p>
            <a:pPr lvl="1"/>
            <a:r>
              <a:rPr lang="en-US" dirty="0" smtClean="0">
                <a:hlinkClick r:id="rId7"/>
              </a:rPr>
              <a:t>ASEAN Intergovernmental Commission on Human Rights </a:t>
            </a:r>
            <a:r>
              <a:rPr lang="en-US" dirty="0" smtClean="0"/>
              <a:t>(?)</a:t>
            </a:r>
          </a:p>
        </p:txBody>
      </p:sp>
    </p:spTree>
    <p:extLst>
      <p:ext uri="{BB962C8B-B14F-4D97-AF65-F5344CB8AC3E}">
        <p14:creationId xmlns:p14="http://schemas.microsoft.com/office/powerpoint/2010/main" val="348378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advocacy by </a:t>
            </a:r>
            <a:r>
              <a:rPr lang="en-US" smtClean="0"/>
              <a:t>civil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Participation in days of general discussion, consultations on general comments, consultations on thematic reports by Special Rapporteurs and OHCHR, side events, etc.</a:t>
            </a:r>
          </a:p>
          <a:p>
            <a:r>
              <a:rPr lang="en-US" dirty="0"/>
              <a:t>Expert meetings</a:t>
            </a:r>
          </a:p>
          <a:p>
            <a:r>
              <a:rPr lang="en-US" dirty="0"/>
              <a:t>Panels at COSP, Human Rights Council,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14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639</Words>
  <Application>Microsoft Macintosh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CRPD process – implementation and monitoring</vt:lpstr>
      <vt:lpstr>Overview</vt:lpstr>
      <vt:lpstr>Human rights treaties in national law</vt:lpstr>
      <vt:lpstr>CRPD on national implementation and monitoring</vt:lpstr>
      <vt:lpstr>Process and participation at national level</vt:lpstr>
      <vt:lpstr>International monitoring</vt:lpstr>
      <vt:lpstr>CRPD on international monitoring</vt:lpstr>
      <vt:lpstr>Shadow reporting</vt:lpstr>
      <vt:lpstr>Global advocacy by civil society</vt:lpstr>
      <vt:lpstr>Assignment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CRPD process – implementation and monitoring</dc:title>
  <dc:creator>Tina Minkowitz</dc:creator>
  <cp:lastModifiedBy>Tina Minkowitz</cp:lastModifiedBy>
  <cp:revision>15</cp:revision>
  <dcterms:created xsi:type="dcterms:W3CDTF">2017-05-14T12:13:58Z</dcterms:created>
  <dcterms:modified xsi:type="dcterms:W3CDTF">2017-05-16T18:22:44Z</dcterms:modified>
</cp:coreProperties>
</file>