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5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8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87CF-3681-534C-AC72-6F872E863661}" type="datetimeFigureOut">
              <a:rPr lang="en-US" smtClean="0"/>
              <a:t>5/1/17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49AA-6B89-CA4E-8C1E-AB0FF8E98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chr.org/EN/HRBodies/CRPD/Pages/ConventionRightsPersonsWithDisabilities.aspx%2325" TargetMode="External"/><Relationship Id="rId4" Type="http://schemas.openxmlformats.org/officeDocument/2006/relationships/hyperlink" Target="http://www.ohchr.org/EN/HRBodies/CRPD/Pages/ConventionRightsPersonsWithDisabilities.aspx%2326" TargetMode="External"/><Relationship Id="rId5" Type="http://schemas.openxmlformats.org/officeDocument/2006/relationships/hyperlink" Target="http://www.ohchr.org/EN/HRBodies/CRPD/Pages/ConventionRightsPersonsWithDisabilities.aspx%232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chr.org/EN/HRBodies/CRPD/Pages/ConventionRightsPersonsWithDisabilities.aspx%23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iblesociety.org/topics/persasst/" TargetMode="External"/><Relationship Id="rId4" Type="http://schemas.openxmlformats.org/officeDocument/2006/relationships/hyperlink" Target="http://www.intentionalpeersupport.org/wp-content/uploads/2014/02/Peer-Support_A-Theoretical-Perspective.pdf" TargetMode="External"/><Relationship Id="rId5" Type="http://schemas.openxmlformats.org/officeDocument/2006/relationships/hyperlink" Target="https://www.power2u.org/downloads/HistoryOfTheConsumerMovemen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il.org/about/abouti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in the community, support services and mental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course </a:t>
            </a:r>
            <a:r>
              <a:rPr lang="en-US" dirty="0" err="1" smtClean="0"/>
              <a:t>sp</a:t>
            </a:r>
            <a:r>
              <a:rPr lang="en-US" dirty="0" smtClean="0"/>
              <a:t> 2017</a:t>
            </a:r>
          </a:p>
          <a:p>
            <a:r>
              <a:rPr lang="de-DE" dirty="0" smtClean="0"/>
              <a:t>©Tina Minkowitz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2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abolition of coercion: framing a positive right to diverse communities and to user-designed supports</a:t>
            </a:r>
          </a:p>
          <a:p>
            <a:r>
              <a:rPr lang="en-US" dirty="0" smtClean="0"/>
              <a:t>Articles </a:t>
            </a:r>
            <a:r>
              <a:rPr lang="en-US" dirty="0" smtClean="0">
                <a:hlinkClick r:id="rId2"/>
              </a:rPr>
              <a:t>19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25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26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28</a:t>
            </a:r>
            <a:endParaRPr lang="en-US" dirty="0" smtClean="0"/>
          </a:p>
          <a:p>
            <a:r>
              <a:rPr lang="en-US" dirty="0" smtClean="0"/>
              <a:t>Article 19 *living </a:t>
            </a:r>
            <a:r>
              <a:rPr lang="en-US" dirty="0" err="1" smtClean="0"/>
              <a:t>indepedently</a:t>
            </a:r>
            <a:r>
              <a:rPr lang="en-US" dirty="0" smtClean="0"/>
              <a:t>, and *being included in community</a:t>
            </a:r>
          </a:p>
        </p:txBody>
      </p:sp>
    </p:spTree>
    <p:extLst>
      <p:ext uri="{BB962C8B-B14F-4D97-AF65-F5344CB8AC3E}">
        <p14:creationId xmlns:p14="http://schemas.microsoft.com/office/powerpoint/2010/main" val="22610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support in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Independent living model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Personal assistance </a:t>
            </a:r>
            <a:r>
              <a:rPr lang="en-US" dirty="0" smtClean="0"/>
              <a:t>; service animals; self-support; general community services like yoga, athletics, community  centers, pubs, places of worship</a:t>
            </a:r>
          </a:p>
          <a:p>
            <a:r>
              <a:rPr lang="en-US" dirty="0" smtClean="0"/>
              <a:t>Survivor community models: peer support </a:t>
            </a:r>
            <a:r>
              <a:rPr lang="en-US" dirty="0" smtClean="0">
                <a:hlinkClick r:id="rId4"/>
              </a:rPr>
              <a:t>theory</a:t>
            </a:r>
            <a:r>
              <a:rPr lang="en-US" dirty="0" smtClean="0"/>
              <a:t> and basic principles: </a:t>
            </a:r>
            <a:r>
              <a:rPr lang="en-US" dirty="0" smtClean="0">
                <a:hlinkClick r:id="rId5"/>
              </a:rPr>
              <a:t>doing it for ourselves</a:t>
            </a:r>
            <a:endParaRPr lang="en-US" dirty="0" smtClean="0"/>
          </a:p>
          <a:p>
            <a:r>
              <a:rPr lang="en-US" dirty="0" smtClean="0"/>
              <a:t>Alternative mental health crisis support </a:t>
            </a:r>
            <a:r>
              <a:rPr lang="mr-IN" dirty="0" smtClean="0"/>
              <a:t>–</a:t>
            </a:r>
            <a:r>
              <a:rPr lang="en-US" dirty="0" smtClean="0"/>
              <a:t> e.g. Open Dialogue, </a:t>
            </a:r>
            <a:r>
              <a:rPr lang="en-US" dirty="0" err="1" smtClean="0"/>
              <a:t>Soteria</a:t>
            </a:r>
            <a:r>
              <a:rPr lang="en-US" dirty="0" smtClean="0"/>
              <a:t>, peer-run respite and drop-ins, Alternatives to Suicide, Hearing Voices, etc.</a:t>
            </a:r>
          </a:p>
          <a:p>
            <a:r>
              <a:rPr lang="en-US" dirty="0" smtClean="0"/>
              <a:t>Advocacy support </a:t>
            </a:r>
            <a:r>
              <a:rPr lang="mr-IN" dirty="0" smtClean="0"/>
              <a:t>–</a:t>
            </a:r>
            <a:r>
              <a:rPr lang="en-US" dirty="0" smtClean="0"/>
              <a:t> peer advocacy, PO-</a:t>
            </a:r>
            <a:r>
              <a:rPr lang="en-US" dirty="0" err="1" smtClean="0"/>
              <a:t>Skåne</a:t>
            </a:r>
            <a:r>
              <a:rPr lang="en-US" dirty="0" smtClean="0"/>
              <a:t>, legal and paralegal access to justice programs</a:t>
            </a:r>
          </a:p>
          <a:p>
            <a:r>
              <a:rPr lang="en-US" dirty="0" smtClean="0"/>
              <a:t>Community and family involvement in supports </a:t>
            </a:r>
            <a:r>
              <a:rPr lang="mr-IN" dirty="0" smtClean="0"/>
              <a:t>–</a:t>
            </a:r>
            <a:r>
              <a:rPr lang="en-US" dirty="0" smtClean="0"/>
              <a:t> e.g. M.O.M.S.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9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difference between ‘community-based mental health services’ and realization of the right to live independently and be included in the community?</a:t>
            </a:r>
          </a:p>
          <a:p>
            <a:r>
              <a:rPr lang="en-US" dirty="0" smtClean="0"/>
              <a:t>Does the independent living/peer support model of needs-based user-designed support exclude or include:</a:t>
            </a:r>
          </a:p>
          <a:p>
            <a:pPr lvl="1"/>
            <a:r>
              <a:rPr lang="en-US" dirty="0"/>
              <a:t>Services provided by or under supervision of mental health professionals?</a:t>
            </a:r>
          </a:p>
          <a:p>
            <a:pPr lvl="1"/>
            <a:r>
              <a:rPr lang="en-US" dirty="0"/>
              <a:t>Conventional mental health services (medications, therapy)?</a:t>
            </a:r>
          </a:p>
          <a:p>
            <a:pPr lvl="1"/>
            <a:r>
              <a:rPr lang="en-US" dirty="0"/>
              <a:t>Mental health residential facilities (including group homes, supportive housing)?</a:t>
            </a:r>
          </a:p>
          <a:p>
            <a:pPr lvl="1"/>
            <a:r>
              <a:rPr lang="en-US" dirty="0"/>
              <a:t>Alternative mental health practices like </a:t>
            </a:r>
            <a:r>
              <a:rPr lang="en-US" dirty="0" err="1"/>
              <a:t>Soteria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peer support itself an alternative mental health practice or something different?  How do we make the distinctions?</a:t>
            </a:r>
          </a:p>
        </p:txBody>
      </p:sp>
    </p:spTree>
    <p:extLst>
      <p:ext uri="{BB962C8B-B14F-4D97-AF65-F5344CB8AC3E}">
        <p14:creationId xmlns:p14="http://schemas.microsoft.com/office/powerpoint/2010/main" val="244981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social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Peerly</a:t>
            </a:r>
            <a:r>
              <a:rPr lang="en-US" dirty="0" smtClean="0"/>
              <a:t> human </a:t>
            </a:r>
            <a:r>
              <a:rPr lang="mr-IN" dirty="0" smtClean="0"/>
              <a:t>–</a:t>
            </a:r>
            <a:r>
              <a:rPr lang="en-US" dirty="0" smtClean="0"/>
              <a:t> ‘What can we learn about the nature and challenges of being human?’</a:t>
            </a:r>
          </a:p>
          <a:p>
            <a:r>
              <a:rPr lang="en-US" dirty="0" smtClean="0"/>
              <a:t>The Red Door </a:t>
            </a:r>
            <a:r>
              <a:rPr lang="mr-IN" dirty="0" smtClean="0"/>
              <a:t>–</a:t>
            </a:r>
            <a:r>
              <a:rPr lang="en-US" dirty="0" smtClean="0"/>
              <a:t> safe space for creativity, everybody/nobody is mad</a:t>
            </a:r>
            <a:endParaRPr lang="en-US" dirty="0"/>
          </a:p>
          <a:p>
            <a:r>
              <a:rPr lang="en-US" dirty="0" smtClean="0"/>
              <a:t>TCI Asia </a:t>
            </a:r>
            <a:r>
              <a:rPr lang="mr-IN" dirty="0" smtClean="0"/>
              <a:t>–</a:t>
            </a:r>
            <a:r>
              <a:rPr lang="en-US" dirty="0" smtClean="0"/>
              <a:t> transforming communities as overall frame for CRPD advocacy</a:t>
            </a:r>
          </a:p>
          <a:p>
            <a:pPr lvl="1"/>
            <a:r>
              <a:rPr lang="en-US" dirty="0" smtClean="0"/>
              <a:t>Eliminating barriers to inclusion such as mental health commitment/forced treatment laws</a:t>
            </a:r>
          </a:p>
        </p:txBody>
      </p:sp>
    </p:spTree>
    <p:extLst>
      <p:ext uri="{BB962C8B-B14F-4D97-AF65-F5344CB8AC3E}">
        <p14:creationId xmlns:p14="http://schemas.microsoft.com/office/powerpoint/2010/main" val="154361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mental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End to all coercion and restriction, respect legal capacity at all times including crisis</a:t>
            </a:r>
          </a:p>
          <a:p>
            <a:r>
              <a:rPr lang="en-US" dirty="0" smtClean="0"/>
              <a:t>Free and informed consent as affirmative obligation </a:t>
            </a:r>
            <a:r>
              <a:rPr lang="mr-IN" dirty="0" smtClean="0"/>
              <a:t>–</a:t>
            </a:r>
            <a:r>
              <a:rPr lang="en-US" dirty="0" smtClean="0"/>
              <a:t> not gatekeeping; accurate information, no incentive/disincentive etc.</a:t>
            </a:r>
          </a:p>
          <a:p>
            <a:r>
              <a:rPr lang="en-US" dirty="0" smtClean="0"/>
              <a:t>Removing medical model features that are harmful, e.g.</a:t>
            </a:r>
          </a:p>
          <a:p>
            <a:pPr lvl="1"/>
            <a:r>
              <a:rPr lang="en-US" dirty="0" smtClean="0"/>
              <a:t>Diagnosis (no scientific basis): instead personal narrative of challenges, desired goal, needs</a:t>
            </a:r>
          </a:p>
          <a:p>
            <a:pPr lvl="1"/>
            <a:r>
              <a:rPr lang="en-US" dirty="0" smtClean="0"/>
              <a:t>Chemical imbalance stereotype/falsehood: instead drug-based /not diagnosis-based prescribing (Joanna Moncrieff)</a:t>
            </a:r>
          </a:p>
          <a:p>
            <a:pPr lvl="1"/>
            <a:r>
              <a:rPr lang="en-US" dirty="0" smtClean="0"/>
              <a:t>Professional mystique of esoteric knowledge or divination: instead trained/skilled support for common exploration of </a:t>
            </a:r>
            <a:r>
              <a:rPr lang="en-US" smtClean="0"/>
              <a:t>life challenges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9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smtClean="0"/>
              <a:t>of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Disability Integration Act (proposed legislation) </a:t>
            </a:r>
            <a:r>
              <a:rPr lang="mr-IN" dirty="0" smtClean="0"/>
              <a:t>–</a:t>
            </a:r>
            <a:r>
              <a:rPr lang="en-US" dirty="0" smtClean="0"/>
              <a:t> enforceable right to receive long term support services in the community instead of institutionalization</a:t>
            </a:r>
          </a:p>
          <a:p>
            <a:pPr lvl="1"/>
            <a:r>
              <a:rPr lang="en-US" dirty="0"/>
              <a:t>Autonomy and user control, freedom from coercion and restriction part of definition of community-based service</a:t>
            </a:r>
          </a:p>
          <a:p>
            <a:pPr lvl="1"/>
            <a:r>
              <a:rPr lang="en-US" dirty="0"/>
              <a:t>Descriptive needs and tasks, including areas of life and assistance relevant to people with psychosocial disabilities</a:t>
            </a:r>
          </a:p>
          <a:p>
            <a:pPr lvl="1"/>
            <a:r>
              <a:rPr lang="en-US" dirty="0"/>
              <a:t>Includes ‘emergent and intermittent needs’</a:t>
            </a:r>
          </a:p>
          <a:p>
            <a:pPr lvl="1"/>
            <a:r>
              <a:rPr lang="en-US" dirty="0"/>
              <a:t>Public entities obligated to make available affordable housing separate from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/>
              <a:t>Funding streams covered not necessarily universal (in US, need single payer health care besides)</a:t>
            </a:r>
          </a:p>
          <a:p>
            <a:pPr lvl="1"/>
            <a:r>
              <a:rPr lang="en-US" dirty="0"/>
              <a:t>No explicit ban on legislated mental health commitment and compulsory treatment</a:t>
            </a:r>
          </a:p>
          <a:p>
            <a:pPr lvl="1"/>
            <a:r>
              <a:rPr lang="en-US" dirty="0"/>
              <a:t>Some language more medical-model than we would wish</a:t>
            </a:r>
          </a:p>
          <a:p>
            <a:pPr lvl="1"/>
            <a:r>
              <a:rPr lang="en-US" dirty="0"/>
              <a:t>Requires administrative agency regulation, ‘devil is in the details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Bottom line: strong policy departure from segregated </a:t>
            </a:r>
            <a:r>
              <a:rPr lang="en-US" dirty="0" err="1" smtClean="0"/>
              <a:t>mh</a:t>
            </a:r>
            <a:r>
              <a:rPr lang="en-US" dirty="0" smtClean="0"/>
              <a:t> law and policy, mainstreams </a:t>
            </a:r>
            <a:r>
              <a:rPr lang="en-US" dirty="0" err="1" smtClean="0"/>
              <a:t>pwpsd</a:t>
            </a:r>
            <a:r>
              <a:rPr lang="en-US" dirty="0" smtClean="0"/>
              <a:t> in social model, choice-based affirmative right to services and avoidance of institutionalization</a:t>
            </a:r>
          </a:p>
          <a:p>
            <a:r>
              <a:rPr lang="en-US" dirty="0" smtClean="0"/>
              <a:t>Transitional step in a country that has not ratified CRPD and where medical model and coercive </a:t>
            </a:r>
            <a:r>
              <a:rPr lang="en-US" dirty="0" err="1" smtClean="0"/>
              <a:t>mh</a:t>
            </a:r>
            <a:r>
              <a:rPr lang="en-US" dirty="0" smtClean="0"/>
              <a:t> laws are highly entrenched</a:t>
            </a:r>
          </a:p>
        </p:txBody>
      </p:sp>
    </p:spTree>
    <p:extLst>
      <p:ext uri="{BB962C8B-B14F-4D97-AF65-F5344CB8AC3E}">
        <p14:creationId xmlns:p14="http://schemas.microsoft.com/office/powerpoint/2010/main" val="2682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622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Living in the community, support services and mental health</vt:lpstr>
      <vt:lpstr>Introduction</vt:lpstr>
      <vt:lpstr>Models for support in community</vt:lpstr>
      <vt:lpstr>Questions</vt:lpstr>
      <vt:lpstr>Models for social inclusion</vt:lpstr>
      <vt:lpstr>Transforming mental health services</vt:lpstr>
      <vt:lpstr>Example of legislation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the community, support, mental health services</dc:title>
  <dc:creator>Tina Minkowitz</dc:creator>
  <cp:lastModifiedBy>Tina Minkowitz</cp:lastModifiedBy>
  <cp:revision>15</cp:revision>
  <dcterms:created xsi:type="dcterms:W3CDTF">2017-04-29T12:32:10Z</dcterms:created>
  <dcterms:modified xsi:type="dcterms:W3CDTF">2017-05-01T19:41:11Z</dcterms:modified>
</cp:coreProperties>
</file>