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63" r:id="rId7"/>
    <p:sldId id="262" r:id="rId8"/>
    <p:sldId id="264" r:id="rId9"/>
    <p:sldId id="265" r:id="rId10"/>
    <p:sldId id="266" r:id="rId11"/>
    <p:sldId id="268"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0" d="100"/>
          <a:sy n="40" d="100"/>
        </p:scale>
        <p:origin x="-22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7924D-07FE-284F-A5A7-1856844EE411}" type="datetimeFigureOut">
              <a:rPr lang="en-US" smtClean="0"/>
              <a:t>3/31/17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F7A05-491B-F248-8477-1EA48131604A}" type="slidenum">
              <a:rPr lang="en-US" smtClean="0"/>
              <a:t>‹#›</a:t>
            </a:fld>
            <a:endParaRPr lang="en-US"/>
          </a:p>
        </p:txBody>
      </p:sp>
    </p:spTree>
    <p:extLst>
      <p:ext uri="{BB962C8B-B14F-4D97-AF65-F5344CB8AC3E}">
        <p14:creationId xmlns:p14="http://schemas.microsoft.com/office/powerpoint/2010/main" val="186840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7924D-07FE-284F-A5A7-1856844EE411}" type="datetimeFigureOut">
              <a:rPr lang="en-US" smtClean="0"/>
              <a:t>3/31/17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F7A05-491B-F248-8477-1EA48131604A}" type="slidenum">
              <a:rPr lang="en-US" smtClean="0"/>
              <a:t>‹#›</a:t>
            </a:fld>
            <a:endParaRPr lang="en-US"/>
          </a:p>
        </p:txBody>
      </p:sp>
    </p:spTree>
    <p:extLst>
      <p:ext uri="{BB962C8B-B14F-4D97-AF65-F5344CB8AC3E}">
        <p14:creationId xmlns:p14="http://schemas.microsoft.com/office/powerpoint/2010/main" val="289447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7924D-07FE-284F-A5A7-1856844EE411}" type="datetimeFigureOut">
              <a:rPr lang="en-US" smtClean="0"/>
              <a:t>3/31/17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F7A05-491B-F248-8477-1EA48131604A}" type="slidenum">
              <a:rPr lang="en-US" smtClean="0"/>
              <a:t>‹#›</a:t>
            </a:fld>
            <a:endParaRPr lang="en-US"/>
          </a:p>
        </p:txBody>
      </p:sp>
    </p:spTree>
    <p:extLst>
      <p:ext uri="{BB962C8B-B14F-4D97-AF65-F5344CB8AC3E}">
        <p14:creationId xmlns:p14="http://schemas.microsoft.com/office/powerpoint/2010/main" val="1162580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7924D-07FE-284F-A5A7-1856844EE411}" type="datetimeFigureOut">
              <a:rPr lang="en-US" smtClean="0"/>
              <a:t>3/31/17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F7A05-491B-F248-8477-1EA48131604A}" type="slidenum">
              <a:rPr lang="en-US" smtClean="0"/>
              <a:t>‹#›</a:t>
            </a:fld>
            <a:endParaRPr lang="en-US"/>
          </a:p>
        </p:txBody>
      </p:sp>
    </p:spTree>
    <p:extLst>
      <p:ext uri="{BB962C8B-B14F-4D97-AF65-F5344CB8AC3E}">
        <p14:creationId xmlns:p14="http://schemas.microsoft.com/office/powerpoint/2010/main" val="4294386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7924D-07FE-284F-A5A7-1856844EE411}" type="datetimeFigureOut">
              <a:rPr lang="en-US" smtClean="0"/>
              <a:t>3/31/17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F7A05-491B-F248-8477-1EA48131604A}" type="slidenum">
              <a:rPr lang="en-US" smtClean="0"/>
              <a:t>‹#›</a:t>
            </a:fld>
            <a:endParaRPr lang="en-US"/>
          </a:p>
        </p:txBody>
      </p:sp>
    </p:spTree>
    <p:extLst>
      <p:ext uri="{BB962C8B-B14F-4D97-AF65-F5344CB8AC3E}">
        <p14:creationId xmlns:p14="http://schemas.microsoft.com/office/powerpoint/2010/main" val="17367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7924D-07FE-284F-A5A7-1856844EE411}" type="datetimeFigureOut">
              <a:rPr lang="en-US" smtClean="0"/>
              <a:t>3/31/17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F7A05-491B-F248-8477-1EA48131604A}" type="slidenum">
              <a:rPr lang="en-US" smtClean="0"/>
              <a:t>‹#›</a:t>
            </a:fld>
            <a:endParaRPr lang="en-US"/>
          </a:p>
        </p:txBody>
      </p:sp>
    </p:spTree>
    <p:extLst>
      <p:ext uri="{BB962C8B-B14F-4D97-AF65-F5344CB8AC3E}">
        <p14:creationId xmlns:p14="http://schemas.microsoft.com/office/powerpoint/2010/main" val="1865474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7924D-07FE-284F-A5A7-1856844EE411}" type="datetimeFigureOut">
              <a:rPr lang="en-US" smtClean="0"/>
              <a:t>3/31/17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0F7A05-491B-F248-8477-1EA48131604A}" type="slidenum">
              <a:rPr lang="en-US" smtClean="0"/>
              <a:t>‹#›</a:t>
            </a:fld>
            <a:endParaRPr lang="en-US"/>
          </a:p>
        </p:txBody>
      </p:sp>
    </p:spTree>
    <p:extLst>
      <p:ext uri="{BB962C8B-B14F-4D97-AF65-F5344CB8AC3E}">
        <p14:creationId xmlns:p14="http://schemas.microsoft.com/office/powerpoint/2010/main" val="3421705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7924D-07FE-284F-A5A7-1856844EE411}" type="datetimeFigureOut">
              <a:rPr lang="en-US" smtClean="0"/>
              <a:t>3/31/17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0F7A05-491B-F248-8477-1EA48131604A}" type="slidenum">
              <a:rPr lang="en-US" smtClean="0"/>
              <a:t>‹#›</a:t>
            </a:fld>
            <a:endParaRPr lang="en-US"/>
          </a:p>
        </p:txBody>
      </p:sp>
    </p:spTree>
    <p:extLst>
      <p:ext uri="{BB962C8B-B14F-4D97-AF65-F5344CB8AC3E}">
        <p14:creationId xmlns:p14="http://schemas.microsoft.com/office/powerpoint/2010/main" val="2282679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7924D-07FE-284F-A5A7-1856844EE411}" type="datetimeFigureOut">
              <a:rPr lang="en-US" smtClean="0"/>
              <a:t>3/31/17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0F7A05-491B-F248-8477-1EA48131604A}" type="slidenum">
              <a:rPr lang="en-US" smtClean="0"/>
              <a:t>‹#›</a:t>
            </a:fld>
            <a:endParaRPr lang="en-US"/>
          </a:p>
        </p:txBody>
      </p:sp>
    </p:spTree>
    <p:extLst>
      <p:ext uri="{BB962C8B-B14F-4D97-AF65-F5344CB8AC3E}">
        <p14:creationId xmlns:p14="http://schemas.microsoft.com/office/powerpoint/2010/main" val="243510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7924D-07FE-284F-A5A7-1856844EE411}" type="datetimeFigureOut">
              <a:rPr lang="en-US" smtClean="0"/>
              <a:t>3/31/17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F7A05-491B-F248-8477-1EA48131604A}" type="slidenum">
              <a:rPr lang="en-US" smtClean="0"/>
              <a:t>‹#›</a:t>
            </a:fld>
            <a:endParaRPr lang="en-US"/>
          </a:p>
        </p:txBody>
      </p:sp>
    </p:spTree>
    <p:extLst>
      <p:ext uri="{BB962C8B-B14F-4D97-AF65-F5344CB8AC3E}">
        <p14:creationId xmlns:p14="http://schemas.microsoft.com/office/powerpoint/2010/main" val="1255253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7924D-07FE-284F-A5A7-1856844EE411}" type="datetimeFigureOut">
              <a:rPr lang="en-US" smtClean="0"/>
              <a:t>3/31/17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F7A05-491B-F248-8477-1EA48131604A}" type="slidenum">
              <a:rPr lang="en-US" smtClean="0"/>
              <a:t>‹#›</a:t>
            </a:fld>
            <a:endParaRPr lang="en-US"/>
          </a:p>
        </p:txBody>
      </p:sp>
    </p:spTree>
    <p:extLst>
      <p:ext uri="{BB962C8B-B14F-4D97-AF65-F5344CB8AC3E}">
        <p14:creationId xmlns:p14="http://schemas.microsoft.com/office/powerpoint/2010/main" val="33273102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7924D-07FE-284F-A5A7-1856844EE411}" type="datetimeFigureOut">
              <a:rPr lang="en-US" smtClean="0"/>
              <a:t>3/31/17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F7A05-491B-F248-8477-1EA48131604A}" type="slidenum">
              <a:rPr lang="en-US" smtClean="0"/>
              <a:t>‹#›</a:t>
            </a:fld>
            <a:endParaRPr lang="en-US"/>
          </a:p>
        </p:txBody>
      </p:sp>
    </p:spTree>
    <p:extLst>
      <p:ext uri="{BB962C8B-B14F-4D97-AF65-F5344CB8AC3E}">
        <p14:creationId xmlns:p14="http://schemas.microsoft.com/office/powerpoint/2010/main" val="3595699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hyperlink" Target="http://www.intentionalpeersupport.org/what-is-ip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disabilityaffairs.gov.in/upload/uploadfiles/files/RPWD%20ACT%202016.pdf" TargetMode="External"/><Relationship Id="rId4" Type="http://schemas.openxmlformats.org/officeDocument/2006/relationships/hyperlink" Target="http://www.tse.go.cr/pdf/normativa/promocionautonomiapersonal.pdf" TargetMode="External"/><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hyperlink" Target="https://documents-dds-ny.un.org/doc/UNDOC/GEN/G14/031/20/PDF/G1403120.pdf?OpenElemen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ohchr.org/EN/HRBodies/CRPD/Pages/ConventionRightsPersonsWithDisabilities.aspx%233" TargetMode="External"/><Relationship Id="rId4" Type="http://schemas.openxmlformats.org/officeDocument/2006/relationships/hyperlink" Target="http://www.ohchr.org/EN/HRBodies/CRPD/Pages/ConventionRightsPersonsWithDisabilities.aspx%2312" TargetMode="External"/><Relationship Id="rId5" Type="http://schemas.openxmlformats.org/officeDocument/2006/relationships/hyperlink" Target="http://www.ohchr.org/EN/HRBodies/CRPD/Pages/ConventionRightsPersonsWithDisabilities.aspx%237" TargetMode="External"/><Relationship Id="rId6" Type="http://schemas.openxmlformats.org/officeDocument/2006/relationships/hyperlink" Target="https://documents-dds-ny.un.org/doc/UNDOC/GEN/G14/031/20/PDF/G1403120.pdf?OpenElement" TargetMode="External"/><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hyperlink" Target="http://www.ohchr.org/EN/HRBodies/CRPD/Pages/ConventionRightsPersonsWithDisabilities.aspx%2312" TargetMode="External"/><Relationship Id="rId4" Type="http://schemas.openxmlformats.org/officeDocument/2006/relationships/hyperlink" Target="http://www.ohchr.org/EN/HRBodies/CRPD/Pages/ConventionRightsPersonsWithDisabilities.aspx%237" TargetMode="External"/><Relationship Id="rId5" Type="http://schemas.openxmlformats.org/officeDocument/2006/relationships/hyperlink" Target="https://documents-dds-ny.un.org/doc/UNDOC/GEN/G14/031/20/PDF/G1403120.pdf?OpenElement" TargetMode="External"/><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hyperlink" Target="http://www.ohchr.org/EN/HRBodies/CRPD/Pages/ConventionRightsPersonsWithDisabilities.aspx%2312" TargetMode="External"/><Relationship Id="rId4" Type="http://schemas.openxmlformats.org/officeDocument/2006/relationships/hyperlink" Target="https://documents-dds-ny.un.org/doc/UNDOC/GEN/G14/031/20/PDF/G1403120.pdf?OpenElement" TargetMode="External"/><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hyperlink" Target="https://documents-dds-ny.un.org/doc/UNDOC/GEN/G14/031/20/PDF/G1403120.pdf?OpenElemen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documents-dds-ny.un.org/doc/UNDOC/GEN/G14/031/20/PDF/G1403120.pdf?OpenElement" TargetMode="External"/><Relationship Id="rId4" Type="http://schemas.openxmlformats.org/officeDocument/2006/relationships/hyperlink" Target="http://www.ohchr.org/EN/HRBodies/CRPD/Pages/ConventionRightsPersonsWithDisabilities.aspx%2325" TargetMode="External"/><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Legal Capacity</a:t>
            </a:r>
            <a:endParaRPr lang="en-US" dirty="0"/>
          </a:p>
        </p:txBody>
      </p:sp>
      <p:sp>
        <p:nvSpPr>
          <p:cNvPr id="3" name="Subtitle 2"/>
          <p:cNvSpPr>
            <a:spLocks noGrp="1"/>
          </p:cNvSpPr>
          <p:nvPr>
            <p:ph type="subTitle" idx="1"/>
          </p:nvPr>
        </p:nvSpPr>
        <p:spPr/>
        <p:txBody>
          <a:bodyPr/>
          <a:lstStyle/>
          <a:p>
            <a:r>
              <a:rPr lang="en-US" dirty="0" smtClean="0"/>
              <a:t>Tina Minkowitz</a:t>
            </a:r>
          </a:p>
          <a:p>
            <a:r>
              <a:rPr lang="en-US" dirty="0" smtClean="0"/>
              <a:t>CRPD course </a:t>
            </a:r>
            <a:r>
              <a:rPr lang="en-US" dirty="0" err="1" smtClean="0"/>
              <a:t>sp</a:t>
            </a:r>
            <a:r>
              <a:rPr lang="en-US" dirty="0" smtClean="0"/>
              <a:t> 2017</a:t>
            </a:r>
          </a:p>
          <a:p>
            <a:r>
              <a:rPr lang="de-DE" dirty="0" smtClean="0"/>
              <a:t>© Tina Minkowitz 2017</a:t>
            </a:r>
            <a:endParaRPr lang="en-US" dirty="0"/>
          </a:p>
        </p:txBody>
      </p:sp>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631" y="5199810"/>
            <a:ext cx="1775763" cy="1658190"/>
          </a:xfrm>
          <a:prstGeom prst="rect">
            <a:avLst/>
          </a:prstGeom>
        </p:spPr>
      </p:pic>
    </p:spTree>
    <p:extLst>
      <p:ext uri="{BB962C8B-B14F-4D97-AF65-F5344CB8AC3E}">
        <p14:creationId xmlns:p14="http://schemas.microsoft.com/office/powerpoint/2010/main" val="20810142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631" y="5778500"/>
            <a:ext cx="1156041" cy="1079500"/>
          </a:xfrm>
          <a:prstGeom prst="rect">
            <a:avLst/>
          </a:prstGeom>
        </p:spPr>
      </p:pic>
      <p:sp>
        <p:nvSpPr>
          <p:cNvPr id="5" name="Title 4"/>
          <p:cNvSpPr>
            <a:spLocks noGrp="1"/>
          </p:cNvSpPr>
          <p:nvPr>
            <p:ph type="title"/>
          </p:nvPr>
        </p:nvSpPr>
        <p:spPr/>
        <p:txBody>
          <a:bodyPr>
            <a:normAutofit/>
          </a:bodyPr>
          <a:lstStyle/>
          <a:p>
            <a:r>
              <a:rPr lang="en-US" dirty="0" smtClean="0"/>
              <a:t>Paradigm of personhood</a:t>
            </a:r>
            <a:endParaRPr lang="en-US" dirty="0"/>
          </a:p>
        </p:txBody>
      </p:sp>
      <p:sp>
        <p:nvSpPr>
          <p:cNvPr id="6" name="Content Placeholder 5"/>
          <p:cNvSpPr>
            <a:spLocks noGrp="1"/>
          </p:cNvSpPr>
          <p:nvPr>
            <p:ph idx="1"/>
          </p:nvPr>
        </p:nvSpPr>
        <p:spPr/>
        <p:txBody>
          <a:bodyPr>
            <a:normAutofit/>
          </a:bodyPr>
          <a:lstStyle/>
          <a:p>
            <a:r>
              <a:rPr lang="en-US" dirty="0" smtClean="0"/>
              <a:t>Links with </a:t>
            </a:r>
            <a:r>
              <a:rPr lang="en-US" dirty="0" smtClean="0">
                <a:hlinkClick r:id="rId3"/>
              </a:rPr>
              <a:t>IPS framework</a:t>
            </a:r>
            <a:endParaRPr lang="en-US" dirty="0" smtClean="0"/>
          </a:p>
          <a:p>
            <a:pPr lvl="1"/>
            <a:r>
              <a:rPr lang="en-US" dirty="0" smtClean="0"/>
              <a:t>Mutuality</a:t>
            </a:r>
            <a:r>
              <a:rPr lang="en-US" dirty="0" smtClean="0"/>
              <a:t>/accountability/duties toward others</a:t>
            </a:r>
            <a:endParaRPr lang="en-US" dirty="0" smtClean="0"/>
          </a:p>
          <a:p>
            <a:pPr lvl="1"/>
            <a:r>
              <a:rPr lang="en-US" dirty="0" smtClean="0"/>
              <a:t>Worldview/equal legal capacity/respect for rights, will and preferences/diversity (art 3)/ incommensurability of human person</a:t>
            </a:r>
            <a:endParaRPr lang="en-US" dirty="0" smtClean="0"/>
          </a:p>
          <a:p>
            <a:pPr lvl="1"/>
            <a:r>
              <a:rPr lang="en-US" dirty="0" smtClean="0"/>
              <a:t>Connection/support that respects autonomy, will and preferences</a:t>
            </a:r>
          </a:p>
        </p:txBody>
      </p:sp>
    </p:spTree>
    <p:extLst>
      <p:ext uri="{BB962C8B-B14F-4D97-AF65-F5344CB8AC3E}">
        <p14:creationId xmlns:p14="http://schemas.microsoft.com/office/powerpoint/2010/main" val="23527810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Paradigm of personhood 2</a:t>
            </a:r>
            <a:endParaRPr lang="en-US" dirty="0"/>
          </a:p>
        </p:txBody>
      </p:sp>
      <p:sp>
        <p:nvSpPr>
          <p:cNvPr id="3" name="Content Placeholder 2"/>
          <p:cNvSpPr>
            <a:spLocks noGrp="1"/>
          </p:cNvSpPr>
          <p:nvPr>
            <p:ph idx="1"/>
          </p:nvPr>
        </p:nvSpPr>
        <p:spPr/>
        <p:txBody>
          <a:bodyPr/>
          <a:lstStyle/>
          <a:p>
            <a:r>
              <a:rPr lang="en-US" dirty="0" smtClean="0"/>
              <a:t>Challenges: political, technical, practical, philosophical</a:t>
            </a:r>
          </a:p>
          <a:p>
            <a:r>
              <a:rPr lang="en-US" dirty="0" smtClean="0"/>
              <a:t>Personhood constructed based on cognitive skills/rationality/’discernment’, VS</a:t>
            </a:r>
          </a:p>
          <a:p>
            <a:r>
              <a:rPr lang="en-US" dirty="0" smtClean="0"/>
              <a:t>Personhood based on </a:t>
            </a:r>
            <a:r>
              <a:rPr lang="en-US" dirty="0"/>
              <a:t>being born </a:t>
            </a:r>
            <a:r>
              <a:rPr lang="en-US" dirty="0" smtClean="0"/>
              <a:t>human?/ exercise of will and preferences/ potential for creativity</a:t>
            </a:r>
          </a:p>
        </p:txBody>
      </p:sp>
    </p:spTree>
    <p:extLst>
      <p:ext uri="{BB962C8B-B14F-4D97-AF65-F5344CB8AC3E}">
        <p14:creationId xmlns:p14="http://schemas.microsoft.com/office/powerpoint/2010/main" val="32786419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631" y="5542178"/>
            <a:ext cx="1409119" cy="1315822"/>
          </a:xfrm>
          <a:prstGeom prst="rect">
            <a:avLst/>
          </a:prstGeom>
        </p:spPr>
      </p:pic>
      <p:sp>
        <p:nvSpPr>
          <p:cNvPr id="5" name="Title 4"/>
          <p:cNvSpPr>
            <a:spLocks noGrp="1"/>
          </p:cNvSpPr>
          <p:nvPr>
            <p:ph type="title"/>
          </p:nvPr>
        </p:nvSpPr>
        <p:spPr/>
        <p:txBody>
          <a:bodyPr/>
          <a:lstStyle/>
          <a:p>
            <a:r>
              <a:rPr lang="en-US" dirty="0" smtClean="0"/>
              <a:t>Law reform initiatives</a:t>
            </a:r>
            <a:endParaRPr lang="en-US" dirty="0"/>
          </a:p>
        </p:txBody>
      </p:sp>
      <p:sp>
        <p:nvSpPr>
          <p:cNvPr id="6" name="Content Placeholder 5"/>
          <p:cNvSpPr>
            <a:spLocks noGrp="1"/>
          </p:cNvSpPr>
          <p:nvPr>
            <p:ph idx="1"/>
          </p:nvPr>
        </p:nvSpPr>
        <p:spPr/>
        <p:txBody>
          <a:bodyPr>
            <a:normAutofit lnSpcReduction="10000"/>
          </a:bodyPr>
          <a:lstStyle/>
          <a:p>
            <a:r>
              <a:rPr lang="en-US" dirty="0" smtClean="0">
                <a:hlinkClick r:id="rId3"/>
              </a:rPr>
              <a:t>India</a:t>
            </a:r>
            <a:r>
              <a:rPr lang="en-US" dirty="0" smtClean="0"/>
              <a:t> </a:t>
            </a:r>
            <a:r>
              <a:rPr lang="mr-IN" dirty="0" smtClean="0"/>
              <a:t>–</a:t>
            </a:r>
            <a:r>
              <a:rPr lang="en-US" dirty="0" smtClean="0"/>
              <a:t> arts 12-15 </a:t>
            </a:r>
            <a:r>
              <a:rPr lang="mr-IN" dirty="0" smtClean="0"/>
              <a:t>–</a:t>
            </a:r>
            <a:r>
              <a:rPr lang="en-US" dirty="0" smtClean="0"/>
              <a:t> support as access to justice, limited guardianship = co-decision-making according to will of </a:t>
            </a:r>
            <a:r>
              <a:rPr lang="en-US" dirty="0" err="1" smtClean="0"/>
              <a:t>PwD</a:t>
            </a:r>
            <a:endParaRPr lang="en-US" dirty="0" smtClean="0"/>
          </a:p>
          <a:p>
            <a:r>
              <a:rPr lang="en-US" dirty="0" smtClean="0">
                <a:hlinkClick r:id="rId4"/>
              </a:rPr>
              <a:t>Costa Rica </a:t>
            </a:r>
            <a:r>
              <a:rPr lang="mr-IN" dirty="0" smtClean="0"/>
              <a:t>–</a:t>
            </a:r>
            <a:r>
              <a:rPr lang="en-US" dirty="0" smtClean="0"/>
              <a:t> arts 2, 5-11, 12-15 ‘safeguard’ </a:t>
            </a:r>
            <a:r>
              <a:rPr lang="en-US" dirty="0" err="1" smtClean="0"/>
              <a:t>vs</a:t>
            </a:r>
            <a:r>
              <a:rPr lang="en-US" dirty="0" smtClean="0"/>
              <a:t> support, take account of will/preferences/capacities, no substituted consent</a:t>
            </a:r>
          </a:p>
          <a:p>
            <a:r>
              <a:rPr lang="en-US" dirty="0" smtClean="0">
                <a:hlinkClick r:id="rId4"/>
              </a:rPr>
              <a:t>Peru</a:t>
            </a:r>
            <a:r>
              <a:rPr lang="en-US" dirty="0" smtClean="0"/>
              <a:t> </a:t>
            </a:r>
            <a:r>
              <a:rPr lang="mr-IN" dirty="0" smtClean="0"/>
              <a:t>–</a:t>
            </a:r>
            <a:r>
              <a:rPr lang="en-US" dirty="0" smtClean="0"/>
              <a:t> arts 564-569 </a:t>
            </a:r>
            <a:r>
              <a:rPr lang="mr-IN" dirty="0" smtClean="0"/>
              <a:t>–</a:t>
            </a:r>
            <a:r>
              <a:rPr lang="en-US" dirty="0" smtClean="0"/>
              <a:t> right to designate support, accessibility, advance directives, exceptional procedure/ person can refuse</a:t>
            </a:r>
          </a:p>
          <a:p>
            <a:endParaRPr lang="en-US" dirty="0" smtClean="0"/>
          </a:p>
          <a:p>
            <a:endParaRPr lang="en-US" dirty="0"/>
          </a:p>
        </p:txBody>
      </p:sp>
    </p:spTree>
    <p:extLst>
      <p:ext uri="{BB962C8B-B14F-4D97-AF65-F5344CB8AC3E}">
        <p14:creationId xmlns:p14="http://schemas.microsoft.com/office/powerpoint/2010/main" val="15508615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631" y="5199810"/>
            <a:ext cx="1775763" cy="1658190"/>
          </a:xfrm>
          <a:prstGeom prst="rect">
            <a:avLst/>
          </a:prstGeom>
        </p:spPr>
      </p:pic>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p:txBody>
          <a:bodyPr/>
          <a:lstStyle/>
          <a:p>
            <a:r>
              <a:rPr lang="en-US" dirty="0" smtClean="0"/>
              <a:t>What is legal capacity?</a:t>
            </a:r>
            <a:endParaRPr lang="en-US" dirty="0" smtClean="0"/>
          </a:p>
          <a:p>
            <a:r>
              <a:rPr lang="en-US" dirty="0" smtClean="0"/>
              <a:t>Legal capacity </a:t>
            </a:r>
            <a:r>
              <a:rPr lang="en-US" dirty="0" err="1" smtClean="0"/>
              <a:t>vs</a:t>
            </a:r>
            <a:r>
              <a:rPr lang="en-US" dirty="0" smtClean="0"/>
              <a:t> mental capacity</a:t>
            </a:r>
          </a:p>
          <a:p>
            <a:r>
              <a:rPr lang="en-US" dirty="0" smtClean="0"/>
              <a:t>Elements of Article 12 </a:t>
            </a:r>
            <a:r>
              <a:rPr lang="mr-IN" dirty="0" smtClean="0"/>
              <a:t>–</a:t>
            </a:r>
            <a:r>
              <a:rPr lang="en-US" dirty="0" smtClean="0"/>
              <a:t> universal capacity, respect for will and preferences, right to support; intersections with other rights</a:t>
            </a:r>
          </a:p>
          <a:p>
            <a:r>
              <a:rPr lang="en-US" dirty="0" smtClean="0"/>
              <a:t>Free and informed consent</a:t>
            </a:r>
          </a:p>
          <a:p>
            <a:r>
              <a:rPr lang="en-US" dirty="0" smtClean="0"/>
              <a:t>Personhood from survivor perspective</a:t>
            </a:r>
          </a:p>
          <a:p>
            <a:pPr marL="0" indent="0">
              <a:buNone/>
            </a:pPr>
            <a:endParaRPr lang="en-US" dirty="0" smtClean="0"/>
          </a:p>
          <a:p>
            <a:endParaRPr lang="en-US" dirty="0"/>
          </a:p>
        </p:txBody>
      </p:sp>
    </p:spTree>
    <p:extLst>
      <p:ext uri="{BB962C8B-B14F-4D97-AF65-F5344CB8AC3E}">
        <p14:creationId xmlns:p14="http://schemas.microsoft.com/office/powerpoint/2010/main" val="299297665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631" y="5199810"/>
            <a:ext cx="1775763" cy="1658190"/>
          </a:xfrm>
          <a:prstGeom prst="rect">
            <a:avLst/>
          </a:prstGeom>
        </p:spPr>
      </p:pic>
      <p:sp>
        <p:nvSpPr>
          <p:cNvPr id="5" name="Title 4"/>
          <p:cNvSpPr>
            <a:spLocks noGrp="1"/>
          </p:cNvSpPr>
          <p:nvPr>
            <p:ph type="title"/>
          </p:nvPr>
        </p:nvSpPr>
        <p:spPr/>
        <p:txBody>
          <a:bodyPr>
            <a:normAutofit fontScale="90000"/>
          </a:bodyPr>
          <a:lstStyle/>
          <a:p>
            <a:r>
              <a:rPr lang="en-US" dirty="0" smtClean="0"/>
              <a:t>Legal capacity as interface with state</a:t>
            </a:r>
            <a:endParaRPr lang="en-US" dirty="0"/>
          </a:p>
        </p:txBody>
      </p:sp>
      <p:sp>
        <p:nvSpPr>
          <p:cNvPr id="6" name="Content Placeholder 5"/>
          <p:cNvSpPr>
            <a:spLocks noGrp="1"/>
          </p:cNvSpPr>
          <p:nvPr>
            <p:ph idx="1"/>
          </p:nvPr>
        </p:nvSpPr>
        <p:spPr/>
        <p:txBody>
          <a:bodyPr/>
          <a:lstStyle/>
          <a:p>
            <a:r>
              <a:rPr lang="en-US" dirty="0" smtClean="0"/>
              <a:t>Do you have legal capacity? (What is it?)</a:t>
            </a:r>
          </a:p>
          <a:p>
            <a:r>
              <a:rPr lang="en-US" dirty="0" smtClean="0"/>
              <a:t>Do you take for granted that you have legal capacity?</a:t>
            </a:r>
          </a:p>
          <a:p>
            <a:r>
              <a:rPr lang="en-US" dirty="0" smtClean="0"/>
              <a:t>Do you experience yourself as exercising free will?</a:t>
            </a:r>
          </a:p>
          <a:p>
            <a:r>
              <a:rPr lang="en-US" dirty="0" smtClean="0"/>
              <a:t>What might affect your experience of legal capacity?</a:t>
            </a:r>
          </a:p>
        </p:txBody>
      </p:sp>
    </p:spTree>
    <p:extLst>
      <p:ext uri="{BB962C8B-B14F-4D97-AF65-F5344CB8AC3E}">
        <p14:creationId xmlns:p14="http://schemas.microsoft.com/office/powerpoint/2010/main" val="22274436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631" y="5199810"/>
            <a:ext cx="1775763" cy="1658190"/>
          </a:xfrm>
          <a:prstGeom prst="rect">
            <a:avLst/>
          </a:prstGeom>
        </p:spPr>
      </p:pic>
      <p:sp>
        <p:nvSpPr>
          <p:cNvPr id="5" name="Title 4"/>
          <p:cNvSpPr>
            <a:spLocks noGrp="1"/>
          </p:cNvSpPr>
          <p:nvPr>
            <p:ph type="title"/>
          </p:nvPr>
        </p:nvSpPr>
        <p:spPr/>
        <p:txBody>
          <a:bodyPr/>
          <a:lstStyle/>
          <a:p>
            <a:r>
              <a:rPr lang="en-US" dirty="0" smtClean="0"/>
              <a:t>Legal capacity </a:t>
            </a:r>
            <a:r>
              <a:rPr lang="en-US" dirty="0" err="1" smtClean="0"/>
              <a:t>vs</a:t>
            </a:r>
            <a:r>
              <a:rPr lang="en-US" dirty="0" smtClean="0"/>
              <a:t> mental capacity</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hlinkClick r:id="rId3"/>
              </a:rPr>
              <a:t>GC1</a:t>
            </a:r>
            <a:r>
              <a:rPr lang="en-US" dirty="0" smtClean="0"/>
              <a:t> paragraphs 13-15</a:t>
            </a:r>
          </a:p>
          <a:p>
            <a:r>
              <a:rPr lang="en-US" dirty="0"/>
              <a:t>Legal capacity is the ability to hold rights and duties (legal standing) and to exercise those rights and duties (legal agency). It is the key to accessing meaningful participation in society. Mental capacity refers to the decision-making skills of a person, which naturally vary from one person to another and may be different for a given person depending on many factors, including environmental and social </a:t>
            </a:r>
            <a:r>
              <a:rPr lang="en-US" dirty="0" smtClean="0"/>
              <a:t>factors</a:t>
            </a:r>
            <a:r>
              <a:rPr lang="mr-IN" dirty="0" smtClean="0"/>
              <a:t>…</a:t>
            </a:r>
            <a:r>
              <a:rPr lang="en-US" dirty="0" smtClean="0"/>
              <a:t>. </a:t>
            </a:r>
            <a:r>
              <a:rPr lang="en-US" dirty="0"/>
              <a:t>Under article 12 of the Convention, perceived or actual deficits in mental capacity must not be used as justification for denying legal capacity. </a:t>
            </a:r>
            <a:endParaRPr lang="en-US" dirty="0" smtClean="0"/>
          </a:p>
        </p:txBody>
      </p:sp>
    </p:spTree>
    <p:extLst>
      <p:ext uri="{BB962C8B-B14F-4D97-AF65-F5344CB8AC3E}">
        <p14:creationId xmlns:p14="http://schemas.microsoft.com/office/powerpoint/2010/main" val="24182020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631" y="5683250"/>
            <a:ext cx="1258045" cy="1174750"/>
          </a:xfrm>
          <a:prstGeom prst="rect">
            <a:avLst/>
          </a:prstGeom>
        </p:spPr>
      </p:pic>
      <p:sp>
        <p:nvSpPr>
          <p:cNvPr id="5" name="Title 4"/>
          <p:cNvSpPr>
            <a:spLocks noGrp="1"/>
          </p:cNvSpPr>
          <p:nvPr>
            <p:ph type="title"/>
          </p:nvPr>
        </p:nvSpPr>
        <p:spPr/>
        <p:txBody>
          <a:bodyPr>
            <a:normAutofit fontScale="90000"/>
          </a:bodyPr>
          <a:lstStyle/>
          <a:p>
            <a:r>
              <a:rPr lang="en-US" dirty="0" smtClean="0"/>
              <a:t>Legal capacity </a:t>
            </a:r>
            <a:r>
              <a:rPr lang="en-US" dirty="0" smtClean="0"/>
              <a:t>operationalizes respect for individual autonomy</a:t>
            </a:r>
            <a:endParaRPr lang="en-US" dirty="0"/>
          </a:p>
        </p:txBody>
      </p:sp>
      <p:sp>
        <p:nvSpPr>
          <p:cNvPr id="6" name="Content Placeholder 5"/>
          <p:cNvSpPr>
            <a:spLocks noGrp="1"/>
          </p:cNvSpPr>
          <p:nvPr>
            <p:ph idx="1"/>
          </p:nvPr>
        </p:nvSpPr>
        <p:spPr/>
        <p:txBody>
          <a:bodyPr>
            <a:normAutofit/>
          </a:bodyPr>
          <a:lstStyle/>
          <a:p>
            <a:r>
              <a:rPr lang="en-US" dirty="0" smtClean="0">
                <a:hlinkClick r:id="rId3"/>
              </a:rPr>
              <a:t>Article 3</a:t>
            </a:r>
            <a:r>
              <a:rPr lang="en-US" dirty="0" smtClean="0"/>
              <a:t>, </a:t>
            </a:r>
            <a:r>
              <a:rPr lang="en-US" dirty="0" smtClean="0">
                <a:hlinkClick r:id="rId4"/>
              </a:rPr>
              <a:t>Article 12.2</a:t>
            </a:r>
            <a:r>
              <a:rPr lang="en-US" dirty="0" smtClean="0"/>
              <a:t>, </a:t>
            </a:r>
            <a:r>
              <a:rPr lang="en-US" dirty="0" smtClean="0"/>
              <a:t>compare </a:t>
            </a:r>
            <a:r>
              <a:rPr lang="en-US" dirty="0" smtClean="0">
                <a:hlinkClick r:id="rId5"/>
              </a:rPr>
              <a:t>Article </a:t>
            </a:r>
            <a:r>
              <a:rPr lang="en-US" dirty="0" smtClean="0">
                <a:hlinkClick r:id="rId5"/>
              </a:rPr>
              <a:t>7.3</a:t>
            </a:r>
            <a:endParaRPr lang="en-US" dirty="0" smtClean="0"/>
          </a:p>
          <a:p>
            <a:r>
              <a:rPr lang="en-US" dirty="0" smtClean="0">
                <a:hlinkClick r:id="rId6"/>
              </a:rPr>
              <a:t>GC1</a:t>
            </a:r>
            <a:r>
              <a:rPr lang="en-US" dirty="0" smtClean="0"/>
              <a:t>, </a:t>
            </a:r>
            <a:r>
              <a:rPr lang="en-US" dirty="0" err="1" smtClean="0"/>
              <a:t>paras</a:t>
            </a:r>
            <a:r>
              <a:rPr lang="en-US" dirty="0" smtClean="0"/>
              <a:t>. 5-9, 12-15, 19, 25; 36 (children)</a:t>
            </a:r>
          </a:p>
          <a:p>
            <a:pPr lvl="1"/>
            <a:r>
              <a:rPr lang="en-US" dirty="0" smtClean="0"/>
              <a:t>No deprivation of legal capacity based on impairment</a:t>
            </a:r>
          </a:p>
          <a:p>
            <a:pPr lvl="1"/>
            <a:r>
              <a:rPr lang="en-US" dirty="0" smtClean="0"/>
              <a:t>Three models of deprivation of legal capacity, all prohibited</a:t>
            </a:r>
          </a:p>
          <a:p>
            <a:pPr lvl="1"/>
            <a:r>
              <a:rPr lang="en-US" dirty="0" smtClean="0"/>
              <a:t>Right to exercise legal capacity and decision-making independent from right to support</a:t>
            </a:r>
          </a:p>
          <a:p>
            <a:endParaRPr lang="en-US" dirty="0"/>
          </a:p>
        </p:txBody>
      </p:sp>
    </p:spTree>
    <p:extLst>
      <p:ext uri="{BB962C8B-B14F-4D97-AF65-F5344CB8AC3E}">
        <p14:creationId xmlns:p14="http://schemas.microsoft.com/office/powerpoint/2010/main" val="13189121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631" y="5619750"/>
            <a:ext cx="1326047" cy="1238250"/>
          </a:xfrm>
          <a:prstGeom prst="rect">
            <a:avLst/>
          </a:prstGeom>
        </p:spPr>
      </p:pic>
      <p:sp>
        <p:nvSpPr>
          <p:cNvPr id="5" name="Title 4"/>
          <p:cNvSpPr>
            <a:spLocks noGrp="1"/>
          </p:cNvSpPr>
          <p:nvPr>
            <p:ph type="title"/>
          </p:nvPr>
        </p:nvSpPr>
        <p:spPr/>
        <p:txBody>
          <a:bodyPr>
            <a:normAutofit fontScale="90000"/>
          </a:bodyPr>
          <a:lstStyle/>
          <a:p>
            <a:r>
              <a:rPr lang="en-US" dirty="0" smtClean="0"/>
              <a:t>Right to accommodations and support</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hlinkClick r:id="rId3"/>
              </a:rPr>
              <a:t>Article 12.3 and 12.4</a:t>
            </a:r>
            <a:r>
              <a:rPr lang="en-US" dirty="0" smtClean="0"/>
              <a:t>, </a:t>
            </a:r>
            <a:r>
              <a:rPr lang="en-US" dirty="0" smtClean="0">
                <a:hlinkClick r:id="rId4"/>
              </a:rPr>
              <a:t>Article 7.3</a:t>
            </a:r>
            <a:endParaRPr lang="en-US" dirty="0" smtClean="0"/>
          </a:p>
          <a:p>
            <a:r>
              <a:rPr lang="en-US" dirty="0" smtClean="0">
                <a:hlinkClick r:id="rId5"/>
              </a:rPr>
              <a:t>GC1</a:t>
            </a:r>
            <a:r>
              <a:rPr lang="en-US" dirty="0" smtClean="0"/>
              <a:t>, paragraphs 16-19, 20-22, 29, 30, 41, 42, 45, 52</a:t>
            </a:r>
          </a:p>
          <a:p>
            <a:pPr lvl="1"/>
            <a:r>
              <a:rPr lang="en-US" dirty="0"/>
              <a:t>Wide range of support and accommodations, formal and informal </a:t>
            </a:r>
            <a:r>
              <a:rPr lang="en-US" dirty="0" smtClean="0"/>
              <a:t>support</a:t>
            </a:r>
          </a:p>
          <a:p>
            <a:pPr lvl="1"/>
            <a:r>
              <a:rPr lang="en-US" dirty="0" smtClean="0"/>
              <a:t>Advance directives?</a:t>
            </a:r>
            <a:endParaRPr lang="en-US" dirty="0"/>
          </a:p>
          <a:p>
            <a:pPr lvl="1"/>
            <a:r>
              <a:rPr lang="en-US" dirty="0"/>
              <a:t>Features of supported decision-making system, and safeguards to prevent </a:t>
            </a:r>
            <a:r>
              <a:rPr lang="en-US" dirty="0" smtClean="0"/>
              <a:t>abuse</a:t>
            </a:r>
          </a:p>
          <a:p>
            <a:r>
              <a:rPr lang="en-US" dirty="0" smtClean="0"/>
              <a:t>Is availability of support in exercise of legal capacity appealing to you? Any concerns?</a:t>
            </a:r>
          </a:p>
        </p:txBody>
      </p:sp>
    </p:spTree>
    <p:extLst>
      <p:ext uri="{BB962C8B-B14F-4D97-AF65-F5344CB8AC3E}">
        <p14:creationId xmlns:p14="http://schemas.microsoft.com/office/powerpoint/2010/main" val="38294440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631" y="5838656"/>
            <a:ext cx="1091619" cy="1019343"/>
          </a:xfrm>
          <a:prstGeom prst="rect">
            <a:avLst/>
          </a:prstGeom>
        </p:spPr>
      </p:pic>
      <p:sp>
        <p:nvSpPr>
          <p:cNvPr id="5" name="Title 4"/>
          <p:cNvSpPr>
            <a:spLocks noGrp="1"/>
          </p:cNvSpPr>
          <p:nvPr>
            <p:ph type="title"/>
          </p:nvPr>
        </p:nvSpPr>
        <p:spPr/>
        <p:txBody>
          <a:bodyPr>
            <a:normAutofit fontScale="90000"/>
          </a:bodyPr>
          <a:lstStyle/>
          <a:p>
            <a:r>
              <a:rPr lang="en-US" dirty="0" smtClean="0"/>
              <a:t>Respect for autonomy, will and preferences</a:t>
            </a:r>
            <a:endParaRPr lang="en-US" dirty="0"/>
          </a:p>
        </p:txBody>
      </p:sp>
      <p:sp>
        <p:nvSpPr>
          <p:cNvPr id="6" name="Content Placeholder 5"/>
          <p:cNvSpPr>
            <a:spLocks noGrp="1"/>
          </p:cNvSpPr>
          <p:nvPr>
            <p:ph idx="1"/>
          </p:nvPr>
        </p:nvSpPr>
        <p:spPr/>
        <p:txBody>
          <a:bodyPr>
            <a:normAutofit lnSpcReduction="10000"/>
          </a:bodyPr>
          <a:lstStyle/>
          <a:p>
            <a:r>
              <a:rPr lang="en-US" dirty="0" smtClean="0">
                <a:hlinkClick r:id="rId3"/>
              </a:rPr>
              <a:t>Article 12.4</a:t>
            </a:r>
            <a:endParaRPr lang="en-US" dirty="0" smtClean="0"/>
          </a:p>
          <a:p>
            <a:r>
              <a:rPr lang="en-US" dirty="0" smtClean="0">
                <a:hlinkClick r:id="rId4"/>
              </a:rPr>
              <a:t>GC1</a:t>
            </a:r>
            <a:r>
              <a:rPr lang="en-US" dirty="0" smtClean="0"/>
              <a:t>, paragraphs 18, 19, 21, 26-28, 42, 52</a:t>
            </a:r>
          </a:p>
          <a:p>
            <a:pPr lvl="1"/>
            <a:r>
              <a:rPr lang="en-US" dirty="0" smtClean="0"/>
              <a:t>Respect for decision-making at all times, including in crisis </a:t>
            </a:r>
            <a:r>
              <a:rPr lang="en-US" dirty="0" smtClean="0"/>
              <a:t>situations</a:t>
            </a:r>
          </a:p>
          <a:p>
            <a:pPr lvl="1"/>
            <a:r>
              <a:rPr lang="en-US" dirty="0" smtClean="0"/>
              <a:t>Abolish </a:t>
            </a:r>
            <a:r>
              <a:rPr lang="en-US" dirty="0" smtClean="0"/>
              <a:t>all substitute decision-making, replace by support that respects autonomy, will and preferences</a:t>
            </a:r>
          </a:p>
          <a:p>
            <a:pPr lvl="1"/>
            <a:r>
              <a:rPr lang="en-US" dirty="0"/>
              <a:t>Best interpretation replaces best interest standard when after significant effort not feasible to determine will and </a:t>
            </a:r>
            <a:r>
              <a:rPr lang="en-US" dirty="0" smtClean="0"/>
              <a:t>preferences</a:t>
            </a:r>
          </a:p>
        </p:txBody>
      </p:sp>
    </p:spTree>
    <p:extLst>
      <p:ext uri="{BB962C8B-B14F-4D97-AF65-F5344CB8AC3E}">
        <p14:creationId xmlns:p14="http://schemas.microsoft.com/office/powerpoint/2010/main" val="325151191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631" y="5683250"/>
            <a:ext cx="1258045" cy="1174750"/>
          </a:xfrm>
          <a:prstGeom prst="rect">
            <a:avLst/>
          </a:prstGeom>
        </p:spPr>
      </p:pic>
      <p:sp>
        <p:nvSpPr>
          <p:cNvPr id="5" name="Title 4"/>
          <p:cNvSpPr>
            <a:spLocks noGrp="1"/>
          </p:cNvSpPr>
          <p:nvPr>
            <p:ph type="title"/>
          </p:nvPr>
        </p:nvSpPr>
        <p:spPr/>
        <p:txBody>
          <a:bodyPr>
            <a:normAutofit fontScale="90000"/>
          </a:bodyPr>
          <a:lstStyle/>
          <a:p>
            <a:r>
              <a:rPr lang="en-US" dirty="0" smtClean="0"/>
              <a:t>Specific applications and intersections</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hlinkClick r:id="rId3"/>
              </a:rPr>
              <a:t>GC1</a:t>
            </a:r>
            <a:r>
              <a:rPr lang="en-US" dirty="0" smtClean="0"/>
              <a:t>, paragraphs 31-49, 50-52</a:t>
            </a:r>
          </a:p>
          <a:p>
            <a:pPr lvl="1"/>
            <a:r>
              <a:rPr lang="en-US" dirty="0" smtClean="0"/>
              <a:t>Restrictions not discriminatory, e.g. in case of bankruptcy </a:t>
            </a:r>
            <a:r>
              <a:rPr lang="mr-IN" dirty="0" smtClean="0"/>
              <a:t>–</a:t>
            </a:r>
            <a:r>
              <a:rPr lang="en-US" dirty="0" smtClean="0"/>
              <a:t> problems?</a:t>
            </a:r>
          </a:p>
          <a:p>
            <a:pPr lvl="1"/>
            <a:r>
              <a:rPr lang="en-US" dirty="0" smtClean="0"/>
              <a:t>Women and girls</a:t>
            </a:r>
          </a:p>
          <a:p>
            <a:pPr lvl="1"/>
            <a:r>
              <a:rPr lang="en-US" dirty="0" smtClean="0"/>
              <a:t>Legal proceedings</a:t>
            </a:r>
          </a:p>
          <a:p>
            <a:pPr lvl="1"/>
            <a:r>
              <a:rPr lang="en-US" dirty="0" smtClean="0"/>
              <a:t>Nationality</a:t>
            </a:r>
          </a:p>
          <a:p>
            <a:pPr lvl="1"/>
            <a:r>
              <a:rPr lang="en-US" dirty="0" smtClean="0"/>
              <a:t>Living arrangements</a:t>
            </a:r>
          </a:p>
          <a:p>
            <a:pPr lvl="1"/>
            <a:r>
              <a:rPr lang="en-US" dirty="0" smtClean="0"/>
              <a:t>Privacy</a:t>
            </a:r>
          </a:p>
          <a:p>
            <a:pPr lvl="1"/>
            <a:r>
              <a:rPr lang="en-US" dirty="0" smtClean="0"/>
              <a:t>Political participation</a:t>
            </a:r>
          </a:p>
          <a:p>
            <a:pPr lvl="1"/>
            <a:r>
              <a:rPr lang="mr-IN" dirty="0" smtClean="0"/>
              <a:t>…</a:t>
            </a:r>
            <a:r>
              <a:rPr lang="en-US" dirty="0" smtClean="0"/>
              <a:t>.</a:t>
            </a:r>
          </a:p>
        </p:txBody>
      </p:sp>
    </p:spTree>
    <p:extLst>
      <p:ext uri="{BB962C8B-B14F-4D97-AF65-F5344CB8AC3E}">
        <p14:creationId xmlns:p14="http://schemas.microsoft.com/office/powerpoint/2010/main" val="20116763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RUSP logo cop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631" y="5778500"/>
            <a:ext cx="1156041" cy="1079500"/>
          </a:xfrm>
          <a:prstGeom prst="rect">
            <a:avLst/>
          </a:prstGeom>
        </p:spPr>
      </p:pic>
      <p:sp>
        <p:nvSpPr>
          <p:cNvPr id="5" name="Title 4"/>
          <p:cNvSpPr>
            <a:spLocks noGrp="1"/>
          </p:cNvSpPr>
          <p:nvPr>
            <p:ph type="title"/>
          </p:nvPr>
        </p:nvSpPr>
        <p:spPr/>
        <p:txBody>
          <a:bodyPr/>
          <a:lstStyle/>
          <a:p>
            <a:r>
              <a:rPr lang="en-US" dirty="0" smtClean="0"/>
              <a:t>Free and informed consent</a:t>
            </a:r>
            <a:endParaRPr lang="en-US" dirty="0"/>
          </a:p>
        </p:txBody>
      </p:sp>
      <p:sp>
        <p:nvSpPr>
          <p:cNvPr id="6" name="Content Placeholder 5"/>
          <p:cNvSpPr>
            <a:spLocks noGrp="1"/>
          </p:cNvSpPr>
          <p:nvPr>
            <p:ph idx="1"/>
          </p:nvPr>
        </p:nvSpPr>
        <p:spPr/>
        <p:txBody>
          <a:bodyPr>
            <a:normAutofit lnSpcReduction="10000"/>
          </a:bodyPr>
          <a:lstStyle/>
          <a:p>
            <a:r>
              <a:rPr lang="en-US" dirty="0" smtClean="0">
                <a:hlinkClick r:id="rId3"/>
              </a:rPr>
              <a:t>GC1</a:t>
            </a:r>
            <a:r>
              <a:rPr lang="en-US" dirty="0" smtClean="0"/>
              <a:t>, paragraphs 8, 40-42</a:t>
            </a:r>
          </a:p>
          <a:p>
            <a:r>
              <a:rPr lang="en-US" dirty="0" smtClean="0">
                <a:hlinkClick r:id="rId4"/>
              </a:rPr>
              <a:t>Article 25(d)</a:t>
            </a:r>
            <a:endParaRPr lang="en-US" dirty="0" smtClean="0"/>
          </a:p>
          <a:p>
            <a:r>
              <a:rPr lang="en-US" dirty="0" smtClean="0"/>
              <a:t>Content of right to free and informed consent</a:t>
            </a:r>
          </a:p>
          <a:p>
            <a:pPr lvl="1"/>
            <a:r>
              <a:rPr lang="en-US" dirty="0" smtClean="0"/>
              <a:t>Legal capacity </a:t>
            </a:r>
            <a:r>
              <a:rPr lang="en-US" dirty="0" err="1" smtClean="0"/>
              <a:t>vs</a:t>
            </a:r>
            <a:r>
              <a:rPr lang="en-US" dirty="0" smtClean="0"/>
              <a:t> mental capacity</a:t>
            </a:r>
          </a:p>
          <a:p>
            <a:pPr lvl="1"/>
            <a:r>
              <a:rPr lang="en-US" dirty="0" smtClean="0"/>
              <a:t>Obligations of health and medical personnel</a:t>
            </a:r>
          </a:p>
          <a:p>
            <a:pPr lvl="1"/>
            <a:r>
              <a:rPr lang="en-US" dirty="0" smtClean="0"/>
              <a:t>Abolition of forced treatment </a:t>
            </a:r>
            <a:r>
              <a:rPr lang="mr-IN" dirty="0" smtClean="0"/>
              <a:t>–</a:t>
            </a:r>
            <a:r>
              <a:rPr lang="en-US" dirty="0" smtClean="0"/>
              <a:t> ‘ongoing violation found in mental health laws throughout the globe’</a:t>
            </a:r>
          </a:p>
          <a:p>
            <a:pPr lvl="1"/>
            <a:r>
              <a:rPr lang="en-US" dirty="0" smtClean="0"/>
              <a:t>Detention in institutions ‘against their will or with the consent of a substitute decision-maker’</a:t>
            </a:r>
          </a:p>
          <a:p>
            <a:pPr lvl="1"/>
            <a:endParaRPr lang="en-US" dirty="0"/>
          </a:p>
        </p:txBody>
      </p:sp>
    </p:spTree>
    <p:extLst>
      <p:ext uri="{BB962C8B-B14F-4D97-AF65-F5344CB8AC3E}">
        <p14:creationId xmlns:p14="http://schemas.microsoft.com/office/powerpoint/2010/main" val="30676311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7650</TotalTime>
  <Words>716</Words>
  <Application>Microsoft Macintosh PowerPoint</Application>
  <PresentationFormat>On-screen Show (4:3)</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Legal Capacity</vt:lpstr>
      <vt:lpstr>Overview</vt:lpstr>
      <vt:lpstr>Legal capacity as interface with state</vt:lpstr>
      <vt:lpstr>Legal capacity vs mental capacity</vt:lpstr>
      <vt:lpstr>Legal capacity operationalizes respect for individual autonomy</vt:lpstr>
      <vt:lpstr>Right to accommodations and support</vt:lpstr>
      <vt:lpstr>Respect for autonomy, will and preferences</vt:lpstr>
      <vt:lpstr>Specific applications and intersections</vt:lpstr>
      <vt:lpstr>Free and informed consent</vt:lpstr>
      <vt:lpstr>Paradigm of personhood</vt:lpstr>
      <vt:lpstr>Paradigm of personhood 2</vt:lpstr>
      <vt:lpstr>Law reform initiatives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Capacity</dc:title>
  <dc:creator>Tina Minkowitz</dc:creator>
  <cp:lastModifiedBy>Tina Minkowitz</cp:lastModifiedBy>
  <cp:revision>33</cp:revision>
  <dcterms:created xsi:type="dcterms:W3CDTF">2017-03-30T15:35:09Z</dcterms:created>
  <dcterms:modified xsi:type="dcterms:W3CDTF">2017-04-06T01:13:44Z</dcterms:modified>
</cp:coreProperties>
</file>